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Caveat" panose="020B0604020202020204" charset="0"/>
      <p:regular r:id="rId94"/>
      <p:bold r:id="rId95"/>
    </p:embeddedFont>
    <p:embeddedFont>
      <p:font typeface="Inconsolata" pitchFamily="2" charset="0"/>
      <p:regular r:id="rId96"/>
      <p:bold r:id="rId97"/>
    </p:embeddedFont>
    <p:embeddedFont>
      <p:font typeface="Inconsolata Medium" pitchFamily="2" charset="0"/>
      <p:regular r:id="rId98"/>
      <p:bold r:id="rId99"/>
    </p:embeddedFont>
    <p:embeddedFont>
      <p:font typeface="Oswald" panose="00000500000000000000" pitchFamily="2" charset="0"/>
      <p:regular r:id="rId100"/>
      <p:bold r:id="rId101"/>
    </p:embeddedFont>
    <p:embeddedFont>
      <p:font typeface="Oswald Light" panose="00000400000000000000" pitchFamily="2" charset="0"/>
      <p:regular r:id="rId102"/>
      <p:bold r:id="rId103"/>
    </p:embeddedFont>
    <p:embeddedFont>
      <p:font typeface="Oswald Medium" panose="00000600000000000000" pitchFamily="2" charset="0"/>
      <p:regular r:id="rId104"/>
      <p:bold r:id="rId105"/>
    </p:embeddedFont>
    <p:embeddedFont>
      <p:font typeface="Roboto" panose="02000000000000000000" pitchFamily="2" charset="0"/>
      <p:regular r:id="rId106"/>
      <p:bold r:id="rId107"/>
      <p:italic r:id="rId108"/>
      <p:boldItalic r:id="rId109"/>
    </p:embeddedFont>
    <p:embeddedFont>
      <p:font typeface="Roboto Light" panose="02000000000000000000" pitchFamily="2" charset="0"/>
      <p:regular r:id="rId110"/>
      <p:bold r:id="rId111"/>
      <p:italic r:id="rId112"/>
      <p:boldItalic r:id="rId113"/>
    </p:embeddedFont>
    <p:embeddedFont>
      <p:font typeface="Roboto Medium" panose="02000000000000000000" pitchFamily="2" charset="0"/>
      <p:regular r:id="rId114"/>
      <p:bold r:id="rId115"/>
      <p:italic r:id="rId116"/>
      <p:boldItalic r:id="rId117"/>
    </p:embeddedFont>
    <p:embeddedFont>
      <p:font typeface="Roboto Thin" panose="02000000000000000000" pitchFamily="2"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9E1CDF-E2E3-40E3-B414-31E39DCFB590}">
  <a:tblStyle styleId="{299E1CDF-E2E3-40E3-B414-31E39DCFB5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12" Type="http://schemas.openxmlformats.org/officeDocument/2006/relationships/font" Target="fonts/font23.fntdata"/><Relationship Id="rId16" Type="http://schemas.openxmlformats.org/officeDocument/2006/relationships/slide" Target="slides/slide15.xml"/><Relationship Id="rId107" Type="http://schemas.openxmlformats.org/officeDocument/2006/relationships/font" Target="fonts/font1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3.fntdata"/><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4.fntdata"/><Relationship Id="rId118" Type="http://schemas.openxmlformats.org/officeDocument/2006/relationships/font" Target="fonts/font2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4.fntdata"/><Relationship Id="rId108" Type="http://schemas.openxmlformats.org/officeDocument/2006/relationships/font" Target="fonts/font19.fntdata"/><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5.fntdata"/><Relationship Id="rId119" Type="http://schemas.openxmlformats.org/officeDocument/2006/relationships/font" Target="fonts/font3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font" Target="fonts/font15.fntdata"/><Relationship Id="rId120" Type="http://schemas.openxmlformats.org/officeDocument/2006/relationships/font" Target="fonts/font31.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1.fntdata"/><Relationship Id="rId115" Type="http://schemas.openxmlformats.org/officeDocument/2006/relationships/font" Target="fonts/font2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121" Type="http://schemas.openxmlformats.org/officeDocument/2006/relationships/font" Target="fonts/font3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0428b33cb_0_1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0428b33cb_0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00428b33cb_0_1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00428b33cb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0428b33cb_0_1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0428b33cb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00428b33cb_0_1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00428b33cb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54aa5a18f2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54aa5a18f2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624634abee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624634abee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6f5be6d962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6f5be6d96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24634abee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624634abee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00428b33cb_0_1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00428b33cb_0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0428b33cb_0_1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0428b33cb_0_1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00428b33cb_0_1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00428b33cb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551e1bff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551e1bff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100428b33cb_0_1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100428b33cb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100428b33cb_0_1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100428b33cb_0_1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706072809f_3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706072809f_3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00cc43c3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00cc43c3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624634abee_1_1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624634abee_1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54aa5a18f2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54aa5a18f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624634abee_1_1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624634abee_1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100428b33cb_0_1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100428b33cb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24634abee_1_1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624634abee_1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624634abee_1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624634abee_1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54aa5a18f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54aa5a18f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624634abee_1_1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624634abee_1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624634abee_1_1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624634abee_1_1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100428b33cb_0_1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100428b33cb_0_1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100428b33cb_0_2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100428b33cb_0_2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624634abee_1_1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624634abee_1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00428b33cb_0_2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00428b33cb_0_2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100428b33cb_0_2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100428b33cb_0_2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shutterstock_1606179733</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100428b33cb_0_2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100428b33cb_0_2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100428b33cb_0_2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100428b33cb_0_2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624634abee_1_1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624634abee_1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624634abe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624634ab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00428b33cb_0_2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00428b33cb_0_2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shutterstock_2022195584</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6f5be6d962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6f5be6d962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6f5be6d962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6f5be6d962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64323a746a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64323a746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64323a746a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64323a746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64323a746a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64323a746a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64323a746a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64323a746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100428b33cb_0_2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100428b33cb_0_2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706072809f_3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706072809f_3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100cc43c381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100cc43c38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624634abee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624634abee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shutterstock_111949289_laptop</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93a35ffdbc_0_3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93a35ffdbc_0_3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AdobeStock_56885471</a:t>
            </a:r>
            <a:endParaRPr sz="9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624634abee_1_1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624634abee_1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100428b33cb_0_2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100428b33cb_0_2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624634abee_1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624634abee_1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624634abee_1_1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624634abee_1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6e127b7b65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6e127b7b6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624634abee_1_1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624634abee_1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624634abee_1_1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624634abee_1_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100428b33cb_0_2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100428b33cb_0_2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100428b33cb_0_2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100428b33cb_0_2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24634abe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624634abe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6f5be6d962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6f5be6d962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00cc43c381_0_1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00cc43c381_0_1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643bfcdfc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643bfcdfc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624634abee_1_1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624634abee_1_1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624634abee_1_1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624634abee_1_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8c0bf6ac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8c0bf6ac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100428b33cb_0_2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100428b33cb_0_2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g100428b33cb_0_2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8" name="Google Shape;1938;g100428b33cb_0_2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706072809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706072809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AdobeStock_271410210</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624634abee_1_1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624634abee_1_1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54aa5a18f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54aa5a18f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624634abee_1_1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624634abee_1_1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624634abee_1_1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624634abee_1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00428b33cb_0_2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00428b33cb_0_2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624634abee_1_1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624634abee_1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00428b33cb_0_3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100428b33cb_0_3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00428b33cb_0_5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00428b33cb_0_5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100428b33cb_0_5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100428b33cb_0_5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4323a746a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4323a746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100cc43c381_0_2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100cc43c381_0_2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54aa5a18f2_0_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54aa5a18f2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100428b33cb_0_1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100428b33cb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100428b33cb_0_5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100428b33cb_0_5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100428b33cb_0_5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100428b33cb_0_5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100428b33cb_0_5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100428b33cb_0_5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00428b33cb_0_5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00428b33cb_0_5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100428b33cb_0_5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100428b33cb_0_5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100428b33cb_0_5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100428b33cb_0_5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64323a746a_3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64323a746a_3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64323a746a_3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64323a746a_3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706072809f_3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706072809f_3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19.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Master" Target="../slideMasters/slideMaster1.xml"/><Relationship Id="rId5" Type="http://schemas.openxmlformats.org/officeDocument/2006/relationships/image" Target="../media/image55.png"/><Relationship Id="rId4" Type="http://schemas.openxmlformats.org/officeDocument/2006/relationships/image" Target="../media/image54.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Master" Target="../slideMasters/slideMaster1.xml"/><Relationship Id="rId4" Type="http://schemas.openxmlformats.org/officeDocument/2006/relationships/image" Target="../media/image5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70.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Master" Target="../slideMasters/slideMaster1.xml"/><Relationship Id="rId4" Type="http://schemas.openxmlformats.org/officeDocument/2006/relationships/image" Target="../media/image8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8.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UI/UX">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14" name="Google Shape;14;p2"/>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5" name="Google Shape;15;p2"/>
          <p:cNvSpPr txBox="1"/>
          <p:nvPr/>
        </p:nvSpPr>
        <p:spPr>
          <a:xfrm>
            <a:off x="4632338" y="3804363"/>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97"/>
        <p:cNvGrpSpPr/>
        <p:nvPr/>
      </p:nvGrpSpPr>
      <p:grpSpPr>
        <a:xfrm>
          <a:off x="0" y="0"/>
          <a:ext cx="0" cy="0"/>
          <a:chOff x="0" y="0"/>
          <a:chExt cx="0" cy="0"/>
        </a:xfrm>
      </p:grpSpPr>
      <p:pic>
        <p:nvPicPr>
          <p:cNvPr id="98" name="Google Shape;98;p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 name="Google Shape;99;p1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0" name="Google Shape;100;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102"/>
        <p:cNvGrpSpPr/>
        <p:nvPr/>
      </p:nvGrpSpPr>
      <p:grpSpPr>
        <a:xfrm>
          <a:off x="0" y="0"/>
          <a:ext cx="0" cy="0"/>
          <a:chOff x="0" y="0"/>
          <a:chExt cx="0" cy="0"/>
        </a:xfrm>
      </p:grpSpPr>
      <p:pic>
        <p:nvPicPr>
          <p:cNvPr id="103" name="Google Shape;103;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 name="Google Shape;104;p12"/>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 name="Google Shape;109;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 name="Google Shape;110;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11" name="Google Shape;111;p13"/>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112" name="Google Shape;112;p13"/>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13" name="Google Shape;113;p13"/>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14" name="Google Shape;114;p13"/>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17" name="Google Shape;117;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118" name="Google Shape;118;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 name="Google Shape;120;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 name="Google Shape;121;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2" name="Google Shape;122;p1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123"/>
        <p:cNvGrpSpPr/>
        <p:nvPr/>
      </p:nvGrpSpPr>
      <p:grpSpPr>
        <a:xfrm>
          <a:off x="0" y="0"/>
          <a:ext cx="0" cy="0"/>
          <a:chOff x="0" y="0"/>
          <a:chExt cx="0" cy="0"/>
        </a:xfrm>
      </p:grpSpPr>
      <p:pic>
        <p:nvPicPr>
          <p:cNvPr id="124" name="Google Shape;124;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5" name="Google Shape;125;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127" name="Google Shape;127;p15"/>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128"/>
        <p:cNvGrpSpPr/>
        <p:nvPr/>
      </p:nvGrpSpPr>
      <p:grpSpPr>
        <a:xfrm>
          <a:off x="0" y="0"/>
          <a:ext cx="0" cy="0"/>
          <a:chOff x="0" y="0"/>
          <a:chExt cx="0" cy="0"/>
        </a:xfrm>
      </p:grpSpPr>
      <p:pic>
        <p:nvPicPr>
          <p:cNvPr id="129" name="Google Shape;129;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32" name="Google Shape;132;p16"/>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133" name="Google Shape;133;p16"/>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34"/>
        <p:cNvGrpSpPr/>
        <p:nvPr/>
      </p:nvGrpSpPr>
      <p:grpSpPr>
        <a:xfrm>
          <a:off x="0" y="0"/>
          <a:ext cx="0" cy="0"/>
          <a:chOff x="0" y="0"/>
          <a:chExt cx="0" cy="0"/>
        </a:xfrm>
      </p:grpSpPr>
      <p:pic>
        <p:nvPicPr>
          <p:cNvPr id="135" name="Google Shape;135;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6" name="Google Shape;136;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7" name="Google Shape;137;p17"/>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38" name="Google Shape;138;p17"/>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39" name="Google Shape;139;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2" name="Google Shape;142;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18"/>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44" name="Google Shape;144;p18"/>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45" name="Google Shape;14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 Instructor Demo">
  <p:cSld name="CUSTOM_2_3_1_1_3_1_1_2_1_1_1_2_2">
    <p:spTree>
      <p:nvGrpSpPr>
        <p:cNvPr id="1" name="Shape 146"/>
        <p:cNvGrpSpPr/>
        <p:nvPr/>
      </p:nvGrpSpPr>
      <p:grpSpPr>
        <a:xfrm>
          <a:off x="0" y="0"/>
          <a:ext cx="0" cy="0"/>
          <a:chOff x="0" y="0"/>
          <a:chExt cx="0" cy="0"/>
        </a:xfrm>
      </p:grpSpPr>
      <p:pic>
        <p:nvPicPr>
          <p:cNvPr id="147" name="Google Shape;14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8" name="Google Shape;148;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9" name="Google Shape;149;p19"/>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0" name="Google Shape;150;p19"/>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1" name="Google Shape;151;p19"/>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152" name="Google Shape;152;p19"/>
          <p:cNvPicPr preferRelativeResize="0"/>
          <p:nvPr/>
        </p:nvPicPr>
        <p:blipFill rotWithShape="1">
          <a:blip r:embed="rId3">
            <a:alphaModFix/>
          </a:blip>
          <a:srcRect l="2572"/>
          <a:stretch/>
        </p:blipFill>
        <p:spPr>
          <a:xfrm>
            <a:off x="3352200" y="660500"/>
            <a:ext cx="2505825" cy="1782149"/>
          </a:xfrm>
          <a:prstGeom prst="rect">
            <a:avLst/>
          </a:prstGeom>
          <a:noFill/>
          <a:ln>
            <a:noFill/>
          </a:ln>
        </p:spPr>
      </p:pic>
      <p:sp>
        <p:nvSpPr>
          <p:cNvPr id="153" name="Google Shape;153;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54"/>
        <p:cNvGrpSpPr/>
        <p:nvPr/>
      </p:nvGrpSpPr>
      <p:grpSpPr>
        <a:xfrm>
          <a:off x="0" y="0"/>
          <a:ext cx="0" cy="0"/>
          <a:chOff x="0" y="0"/>
          <a:chExt cx="0" cy="0"/>
        </a:xfrm>
      </p:grpSpPr>
      <p:pic>
        <p:nvPicPr>
          <p:cNvPr id="155" name="Google Shape;15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6" name="Google Shape;156;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0"/>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58" name="Google Shape;15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59" name="Google Shape;159;p20"/>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0" name="Google Shape;160;p20"/>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61" name="Google Shape;161;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Data">
  <p:cSld name="CUSTOM_2_3_1_1_1_1_1_2_1_2_1_1_1_1_2_2_1_2_1_1_1_2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 name="Google Shape;19;p3"/>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20" name="Google Shape;20;p3"/>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23" name="Google Shape;23;p3"/>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4" name="Google Shape;24;p3"/>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5" name="Google Shape;25;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6" name="Google Shape;26;p3"/>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4" name="Google Shape;164;p21"/>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7" name="Google Shape;167;p2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68" name="Google Shape;168;p21"/>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9" name="Google Shape;169;p21"/>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70" name="Google Shape;17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71" name="Google Shape;171;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72"/>
        <p:cNvGrpSpPr/>
        <p:nvPr/>
      </p:nvGrpSpPr>
      <p:grpSpPr>
        <a:xfrm>
          <a:off x="0" y="0"/>
          <a:ext cx="0" cy="0"/>
          <a:chOff x="0" y="0"/>
          <a:chExt cx="0" cy="0"/>
        </a:xfrm>
      </p:grpSpPr>
      <p:pic>
        <p:nvPicPr>
          <p:cNvPr id="173" name="Google Shape;173;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74" name="Google Shape;174;p2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76" name="Google Shape;176;p2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8" name="Google Shape;178;p22"/>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79" name="Google Shape;179;p22"/>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0" name="Google Shape;180;p22"/>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1" name="Google Shape;18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2" name="Google Shape;182;p22"/>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83" name="Google Shape;183;p22"/>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84" name="Google Shape;184;p22"/>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85" name="Google Shape;185;p22"/>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86" name="Google Shape;186;p22"/>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87" name="Google Shape;187;p22"/>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88" name="Google Shape;188;p22"/>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89" name="Google Shape;18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0" name="Google Shape;19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1" name="Google Shape;191;p22"/>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2" name="Google Shape;192;p22"/>
          <p:cNvGrpSpPr/>
          <p:nvPr/>
        </p:nvGrpSpPr>
        <p:grpSpPr>
          <a:xfrm>
            <a:off x="4519000" y="3821425"/>
            <a:ext cx="420900" cy="912575"/>
            <a:chOff x="4680988" y="3981725"/>
            <a:chExt cx="420900" cy="912575"/>
          </a:xfrm>
        </p:grpSpPr>
        <p:pic>
          <p:nvPicPr>
            <p:cNvPr id="193" name="Google Shape;19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4" name="Google Shape;194;p22"/>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5" name="Google Shape;195;p22"/>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96" name="Google Shape;196;p2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97" name="Google Shape;19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98" name="Google Shape;198;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99"/>
        <p:cNvGrpSpPr/>
        <p:nvPr/>
      </p:nvGrpSpPr>
      <p:grpSpPr>
        <a:xfrm>
          <a:off x="0" y="0"/>
          <a:ext cx="0" cy="0"/>
          <a:chOff x="0" y="0"/>
          <a:chExt cx="0" cy="0"/>
        </a:xfrm>
      </p:grpSpPr>
      <p:pic>
        <p:nvPicPr>
          <p:cNvPr id="200" name="Google Shape;200;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 name="Google Shape;201;p23"/>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2" name="Google Shape;202;p23"/>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5" name="Google Shape;205;p2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6" name="Google Shape;206;p2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7" name="Google Shape;207;p2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208" name="Google Shape;208;p23"/>
          <p:cNvGrpSpPr/>
          <p:nvPr/>
        </p:nvGrpSpPr>
        <p:grpSpPr>
          <a:xfrm>
            <a:off x="4732975" y="426900"/>
            <a:ext cx="3984300" cy="1538339"/>
            <a:chOff x="4623475" y="424050"/>
            <a:chExt cx="3984300" cy="1538339"/>
          </a:xfrm>
        </p:grpSpPr>
        <p:sp>
          <p:nvSpPr>
            <p:cNvPr id="209" name="Google Shape;209;p23"/>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0" name="Google Shape;210;p23"/>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2" name="Google Shape;212;p23"/>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213" name="Google Shape;21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214" name="Google Shape;21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5" name="Google Shape;215;p23"/>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216" name="Google Shape;216;p23"/>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17" name="Google Shape;217;p23"/>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219"/>
        <p:cNvGrpSpPr/>
        <p:nvPr/>
      </p:nvGrpSpPr>
      <p:grpSpPr>
        <a:xfrm>
          <a:off x="0" y="0"/>
          <a:ext cx="0" cy="0"/>
          <a:chOff x="0" y="0"/>
          <a:chExt cx="0" cy="0"/>
        </a:xfrm>
      </p:grpSpPr>
      <p:sp>
        <p:nvSpPr>
          <p:cNvPr id="220" name="Google Shape;220;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 name="Google Shape;221;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2" name="Google Shape;222;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3" name="Google Shape;223;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24" name="Google Shape;224;p24"/>
          <p:cNvGraphicFramePr/>
          <p:nvPr/>
        </p:nvGraphicFramePr>
        <p:xfrm>
          <a:off x="358300" y="1181050"/>
          <a:ext cx="3000000" cy="3000000"/>
        </p:xfrm>
        <a:graphic>
          <a:graphicData uri="http://schemas.openxmlformats.org/drawingml/2006/table">
            <a:tbl>
              <a:tblPr>
                <a:noFill/>
                <a:tableStyleId>{299E1CDF-E2E3-40E3-B414-31E39DCFB590}</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225" name="Google Shape;225;p24"/>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6" name="Google Shape;226;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227"/>
        <p:cNvGrpSpPr/>
        <p:nvPr/>
      </p:nvGrpSpPr>
      <p:grpSpPr>
        <a:xfrm>
          <a:off x="0" y="0"/>
          <a:ext cx="0" cy="0"/>
          <a:chOff x="0" y="0"/>
          <a:chExt cx="0" cy="0"/>
        </a:xfrm>
      </p:grpSpPr>
      <p:cxnSp>
        <p:nvCxnSpPr>
          <p:cNvPr id="228" name="Google Shape;228;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9" name="Google Shape;229;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0" name="Google Shape;230;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31" name="Google Shape;231;p25"/>
          <p:cNvGraphicFramePr/>
          <p:nvPr/>
        </p:nvGraphicFramePr>
        <p:xfrm>
          <a:off x="358300" y="876250"/>
          <a:ext cx="3000000" cy="3000000"/>
        </p:xfrm>
        <a:graphic>
          <a:graphicData uri="http://schemas.openxmlformats.org/drawingml/2006/table">
            <a:tbl>
              <a:tblPr>
                <a:noFill/>
                <a:tableStyleId>{299E1CDF-E2E3-40E3-B414-31E39DCFB590}</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232" name="Google Shape;232;p25"/>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3" name="Google Shape;233;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34"/>
        <p:cNvGrpSpPr/>
        <p:nvPr/>
      </p:nvGrpSpPr>
      <p:grpSpPr>
        <a:xfrm>
          <a:off x="0" y="0"/>
          <a:ext cx="0" cy="0"/>
          <a:chOff x="0" y="0"/>
          <a:chExt cx="0" cy="0"/>
        </a:xfrm>
      </p:grpSpPr>
      <p:pic>
        <p:nvPicPr>
          <p:cNvPr id="235" name="Google Shape;235;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6" name="Google Shape;236;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38" name="Google Shape;238;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9" name="Google Shape;239;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40" name="Google Shape;240;p26"/>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41" name="Google Shape;241;p26"/>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42" name="Google Shape;242;p26"/>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43" name="Google Shape;243;p26"/>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44" name="Google Shape;244;p26"/>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45" name="Google Shape;24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46"/>
        <p:cNvGrpSpPr/>
        <p:nvPr/>
      </p:nvGrpSpPr>
      <p:grpSpPr>
        <a:xfrm>
          <a:off x="0" y="0"/>
          <a:ext cx="0" cy="0"/>
          <a:chOff x="0" y="0"/>
          <a:chExt cx="0" cy="0"/>
        </a:xfrm>
      </p:grpSpPr>
      <p:sp>
        <p:nvSpPr>
          <p:cNvPr id="247" name="Google Shape;247;p27"/>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48" name="Google Shape;24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 name="Google Shape;249;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0" name="Google Shape;25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1" name="Google Shape;251;p2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2" name="Google Shape;25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3" name="Google Shape;253;p2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4" name="Google Shape;254;p27"/>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5" name="Google Shape;255;p27"/>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6" name="Google Shape;256;p2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57" name="Google Shape;257;p27"/>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8" name="Google Shape;258;p27"/>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0" name="Google Shape;260;p27"/>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1" name="Google Shape;26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2" name="Google Shape;26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3" name="Google Shape;263;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6" name="Google Shape;266;p28"/>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68" name="Google Shape;268;p28"/>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69" name="Google Shape;269;p28"/>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70" name="Google Shape;270;p28"/>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1" name="Google Shape;271;p28"/>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72" name="Google Shape;272;p28"/>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3" name="Google Shape;273;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6" name="Google Shape;276;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77" name="Google Shape;277;p29"/>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78" name="Google Shape;278;p29"/>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79" name="Google Shape;27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80"/>
        <p:cNvGrpSpPr/>
        <p:nvPr/>
      </p:nvGrpSpPr>
      <p:grpSpPr>
        <a:xfrm>
          <a:off x="0" y="0"/>
          <a:ext cx="0" cy="0"/>
          <a:chOff x="0" y="0"/>
          <a:chExt cx="0" cy="0"/>
        </a:xfrm>
      </p:grpSpPr>
      <p:pic>
        <p:nvPicPr>
          <p:cNvPr id="281" name="Google Shape;28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82" name="Google Shape;282;p30"/>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3" name="Google Shape;283;p30"/>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30"/>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5" name="Google Shape;285;p30"/>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86" name="Google Shape;286;p30"/>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87" name="Google Shape;287;p30"/>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88" name="Google Shape;288;p30"/>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89" name="Google Shape;289;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p:cSld name="CUSTOM_2_3_1_1_1_1_1_2_1_2_1_1_1_1_2_2_1_2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9" name="Google Shape;29;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a:p>
            <a:pPr marL="0" lvl="0" indent="0" algn="l" rtl="0">
              <a:spcBef>
                <a:spcPts val="0"/>
              </a:spcBef>
              <a:spcAft>
                <a:spcPts val="0"/>
              </a:spcAft>
              <a:buNone/>
            </a:pPr>
            <a:endParaRPr sz="600">
              <a:solidFill>
                <a:schemeClr val="dk1"/>
              </a:solidFill>
              <a:latin typeface="Roboto"/>
              <a:ea typeface="Roboto"/>
              <a:cs typeface="Roboto"/>
              <a:sym typeface="Roboto"/>
            </a:endParaRPr>
          </a:p>
        </p:txBody>
      </p:sp>
      <p:sp>
        <p:nvSpPr>
          <p:cNvPr id="30" name="Google Shape;30;p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pic>
        <p:nvPicPr>
          <p:cNvPr id="32" name="Google Shape;32;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33" name="Google Shape;33;p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34" name="Google Shape;34;p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4632338" y="3804363"/>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Cybersecurity</a:t>
            </a:r>
            <a:endParaRPr sz="1800">
              <a:solidFill>
                <a:srgbClr val="FFFFFF"/>
              </a:solidFill>
              <a:latin typeface="Oswald"/>
              <a:ea typeface="Oswald"/>
              <a:cs typeface="Oswald"/>
              <a:sym typeface="Oswald"/>
            </a:endParaRPr>
          </a:p>
        </p:txBody>
      </p: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90"/>
        <p:cNvGrpSpPr/>
        <p:nvPr/>
      </p:nvGrpSpPr>
      <p:grpSpPr>
        <a:xfrm>
          <a:off x="0" y="0"/>
          <a:ext cx="0" cy="0"/>
          <a:chOff x="0" y="0"/>
          <a:chExt cx="0" cy="0"/>
        </a:xfrm>
      </p:grpSpPr>
      <p:pic>
        <p:nvPicPr>
          <p:cNvPr id="291" name="Google Shape;291;p3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92" name="Google Shape;292;p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3" name="Google Shape;293;p31"/>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94" name="Google Shape;294;p31"/>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95" name="Google Shape;295;p31"/>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6" name="Google Shape;296;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97" name="Google Shape;297;p31"/>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98"/>
        <p:cNvGrpSpPr/>
        <p:nvPr/>
      </p:nvGrpSpPr>
      <p:grpSpPr>
        <a:xfrm>
          <a:off x="0" y="0"/>
          <a:ext cx="0" cy="0"/>
          <a:chOff x="0" y="0"/>
          <a:chExt cx="0" cy="0"/>
        </a:xfrm>
      </p:grpSpPr>
      <p:pic>
        <p:nvPicPr>
          <p:cNvPr id="299" name="Google Shape;299;p32"/>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0" name="Google Shape;30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 name="Google Shape;30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2" name="Google Shape;30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3" name="Google Shape;303;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4" name="Google Shape;30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5" name="Google Shape;305;p32"/>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6" name="Google Shape;306;p32"/>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7" name="Google Shape;307;p32"/>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8" name="Google Shape;308;p32"/>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309"/>
        <p:cNvGrpSpPr/>
        <p:nvPr/>
      </p:nvGrpSpPr>
      <p:grpSpPr>
        <a:xfrm>
          <a:off x="0" y="0"/>
          <a:ext cx="0" cy="0"/>
          <a:chOff x="0" y="0"/>
          <a:chExt cx="0" cy="0"/>
        </a:xfrm>
      </p:grpSpPr>
      <p:sp>
        <p:nvSpPr>
          <p:cNvPr id="310" name="Google Shape;310;p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13" name="Google Shape;31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4" name="Google Shape;31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5" name="Google Shape;31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16" name="Google Shape;316;p33"/>
          <p:cNvGrpSpPr/>
          <p:nvPr/>
        </p:nvGrpSpPr>
        <p:grpSpPr>
          <a:xfrm>
            <a:off x="457200" y="1378813"/>
            <a:ext cx="776889" cy="621300"/>
            <a:chOff x="457200" y="1378813"/>
            <a:chExt cx="776889" cy="621300"/>
          </a:xfrm>
        </p:grpSpPr>
        <p:sp>
          <p:nvSpPr>
            <p:cNvPr id="317" name="Google Shape;317;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8" name="Google Shape;318;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9" name="Google Shape;319;p33"/>
          <p:cNvGrpSpPr/>
          <p:nvPr/>
        </p:nvGrpSpPr>
        <p:grpSpPr>
          <a:xfrm>
            <a:off x="457200" y="2228725"/>
            <a:ext cx="776889" cy="621300"/>
            <a:chOff x="457200" y="1378813"/>
            <a:chExt cx="776889" cy="621300"/>
          </a:xfrm>
        </p:grpSpPr>
        <p:sp>
          <p:nvSpPr>
            <p:cNvPr id="320" name="Google Shape;320;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2" name="Google Shape;322;p33"/>
          <p:cNvGrpSpPr/>
          <p:nvPr/>
        </p:nvGrpSpPr>
        <p:grpSpPr>
          <a:xfrm>
            <a:off x="457200" y="3073850"/>
            <a:ext cx="776889" cy="621300"/>
            <a:chOff x="457200" y="1378813"/>
            <a:chExt cx="776889" cy="621300"/>
          </a:xfrm>
        </p:grpSpPr>
        <p:sp>
          <p:nvSpPr>
            <p:cNvPr id="323" name="Google Shape;323;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5" name="Google Shape;325;p33"/>
          <p:cNvGrpSpPr/>
          <p:nvPr/>
        </p:nvGrpSpPr>
        <p:grpSpPr>
          <a:xfrm>
            <a:off x="457200" y="3923750"/>
            <a:ext cx="776889" cy="621300"/>
            <a:chOff x="457200" y="1378813"/>
            <a:chExt cx="776889" cy="621300"/>
          </a:xfrm>
        </p:grpSpPr>
        <p:sp>
          <p:nvSpPr>
            <p:cNvPr id="326" name="Google Shape;326;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7" name="Google Shape;327;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28" name="Google Shape;328;p33"/>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9" name="Google Shape;329;p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3" name="Google Shape;333;p33"/>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4" name="Google Shape;334;p33"/>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5" name="Google Shape;335;p3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36"/>
        <p:cNvGrpSpPr/>
        <p:nvPr/>
      </p:nvGrpSpPr>
      <p:grpSpPr>
        <a:xfrm>
          <a:off x="0" y="0"/>
          <a:ext cx="0" cy="0"/>
          <a:chOff x="0" y="0"/>
          <a:chExt cx="0" cy="0"/>
        </a:xfrm>
      </p:grpSpPr>
      <p:sp>
        <p:nvSpPr>
          <p:cNvPr id="337" name="Google Shape;337;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0" name="Google Shape;34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1" name="Google Shape;34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2" name="Google Shape;34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43" name="Google Shape;343;p34"/>
          <p:cNvGrpSpPr/>
          <p:nvPr/>
        </p:nvGrpSpPr>
        <p:grpSpPr>
          <a:xfrm>
            <a:off x="457200" y="1300225"/>
            <a:ext cx="776889" cy="621300"/>
            <a:chOff x="457200" y="1378813"/>
            <a:chExt cx="776889" cy="621300"/>
          </a:xfrm>
        </p:grpSpPr>
        <p:sp>
          <p:nvSpPr>
            <p:cNvPr id="344" name="Google Shape;344;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5" name="Google Shape;345;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34"/>
          <p:cNvGrpSpPr/>
          <p:nvPr/>
        </p:nvGrpSpPr>
        <p:grpSpPr>
          <a:xfrm>
            <a:off x="457200" y="2000125"/>
            <a:ext cx="776889" cy="621300"/>
            <a:chOff x="457200" y="1378813"/>
            <a:chExt cx="776889" cy="621300"/>
          </a:xfrm>
        </p:grpSpPr>
        <p:sp>
          <p:nvSpPr>
            <p:cNvPr id="347" name="Google Shape;347;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8" name="Google Shape;348;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34"/>
          <p:cNvGrpSpPr/>
          <p:nvPr/>
        </p:nvGrpSpPr>
        <p:grpSpPr>
          <a:xfrm>
            <a:off x="457200" y="2692850"/>
            <a:ext cx="776889" cy="621300"/>
            <a:chOff x="457200" y="1378813"/>
            <a:chExt cx="776889" cy="621300"/>
          </a:xfrm>
        </p:grpSpPr>
        <p:sp>
          <p:nvSpPr>
            <p:cNvPr id="350" name="Google Shape;350;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1" name="Google Shape;351;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4"/>
          <p:cNvGrpSpPr/>
          <p:nvPr/>
        </p:nvGrpSpPr>
        <p:grpSpPr>
          <a:xfrm>
            <a:off x="457200" y="3390350"/>
            <a:ext cx="776889" cy="621300"/>
            <a:chOff x="457200" y="1378813"/>
            <a:chExt cx="776889" cy="621300"/>
          </a:xfrm>
        </p:grpSpPr>
        <p:sp>
          <p:nvSpPr>
            <p:cNvPr id="353" name="Google Shape;353;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4"/>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4"/>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4"/>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2" name="Google Shape;362;p34"/>
          <p:cNvGrpSpPr/>
          <p:nvPr/>
        </p:nvGrpSpPr>
        <p:grpSpPr>
          <a:xfrm>
            <a:off x="469500" y="4083075"/>
            <a:ext cx="776889" cy="621300"/>
            <a:chOff x="457200" y="1378813"/>
            <a:chExt cx="776889" cy="621300"/>
          </a:xfrm>
        </p:grpSpPr>
        <p:sp>
          <p:nvSpPr>
            <p:cNvPr id="363" name="Google Shape;363;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4" name="Google Shape;364;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4"/>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68"/>
        <p:cNvGrpSpPr/>
        <p:nvPr/>
      </p:nvGrpSpPr>
      <p:grpSpPr>
        <a:xfrm>
          <a:off x="0" y="0"/>
          <a:ext cx="0" cy="0"/>
          <a:chOff x="0" y="0"/>
          <a:chExt cx="0" cy="0"/>
        </a:xfrm>
      </p:grpSpPr>
      <p:sp>
        <p:nvSpPr>
          <p:cNvPr id="369" name="Google Shape;36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2" name="Google Shape;37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3" name="Google Shape;373;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5" name="Google Shape;375;p35"/>
          <p:cNvGrpSpPr/>
          <p:nvPr/>
        </p:nvGrpSpPr>
        <p:grpSpPr>
          <a:xfrm>
            <a:off x="457200" y="1237825"/>
            <a:ext cx="776900" cy="486300"/>
            <a:chOff x="457200" y="1466425"/>
            <a:chExt cx="776900" cy="486300"/>
          </a:xfrm>
        </p:grpSpPr>
        <p:sp>
          <p:nvSpPr>
            <p:cNvPr id="376" name="Google Shape;376;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7" name="Google Shape;377;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5"/>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5"/>
          <p:cNvGrpSpPr/>
          <p:nvPr/>
        </p:nvGrpSpPr>
        <p:grpSpPr>
          <a:xfrm>
            <a:off x="457200" y="1828900"/>
            <a:ext cx="776900" cy="486300"/>
            <a:chOff x="457200" y="1466425"/>
            <a:chExt cx="776900" cy="486300"/>
          </a:xfrm>
        </p:grpSpPr>
        <p:sp>
          <p:nvSpPr>
            <p:cNvPr id="381" name="Google Shape;381;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2" name="Google Shape;382;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5"/>
          <p:cNvGrpSpPr/>
          <p:nvPr/>
        </p:nvGrpSpPr>
        <p:grpSpPr>
          <a:xfrm>
            <a:off x="457200" y="2419975"/>
            <a:ext cx="776900" cy="486300"/>
            <a:chOff x="457200" y="1466425"/>
            <a:chExt cx="776900" cy="486300"/>
          </a:xfrm>
        </p:grpSpPr>
        <p:sp>
          <p:nvSpPr>
            <p:cNvPr id="385" name="Google Shape;385;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6" name="Google Shape;386;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35"/>
          <p:cNvGrpSpPr/>
          <p:nvPr/>
        </p:nvGrpSpPr>
        <p:grpSpPr>
          <a:xfrm>
            <a:off x="457200" y="3011050"/>
            <a:ext cx="776900" cy="486300"/>
            <a:chOff x="457200" y="1466425"/>
            <a:chExt cx="776900" cy="486300"/>
          </a:xfrm>
        </p:grpSpPr>
        <p:sp>
          <p:nvSpPr>
            <p:cNvPr id="389" name="Google Shape;389;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0" name="Google Shape;390;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5"/>
          <p:cNvGrpSpPr/>
          <p:nvPr/>
        </p:nvGrpSpPr>
        <p:grpSpPr>
          <a:xfrm>
            <a:off x="457200" y="3602137"/>
            <a:ext cx="776900" cy="486300"/>
            <a:chOff x="457200" y="1466425"/>
            <a:chExt cx="776900" cy="486300"/>
          </a:xfrm>
        </p:grpSpPr>
        <p:sp>
          <p:nvSpPr>
            <p:cNvPr id="393" name="Google Shape;393;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4" name="Google Shape;394;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5"/>
          <p:cNvGrpSpPr/>
          <p:nvPr/>
        </p:nvGrpSpPr>
        <p:grpSpPr>
          <a:xfrm>
            <a:off x="457200" y="4193262"/>
            <a:ext cx="776900" cy="486300"/>
            <a:chOff x="457200" y="1466425"/>
            <a:chExt cx="776900" cy="486300"/>
          </a:xfrm>
        </p:grpSpPr>
        <p:sp>
          <p:nvSpPr>
            <p:cNvPr id="397" name="Google Shape;397;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98" name="Google Shape;398;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35"/>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35"/>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5"/>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35"/>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5"/>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 name="Google Shape;404;p35"/>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05"/>
        <p:cNvGrpSpPr/>
        <p:nvPr/>
      </p:nvGrpSpPr>
      <p:grpSpPr>
        <a:xfrm>
          <a:off x="0" y="0"/>
          <a:ext cx="0" cy="0"/>
          <a:chOff x="0" y="0"/>
          <a:chExt cx="0" cy="0"/>
        </a:xfrm>
      </p:grpSpPr>
      <p:sp>
        <p:nvSpPr>
          <p:cNvPr id="406" name="Google Shape;406;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9" name="Google Shape;40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0" name="Google Shape;41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11" name="Google Shape;41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12" name="Google Shape;412;p36"/>
          <p:cNvGrpSpPr/>
          <p:nvPr/>
        </p:nvGrpSpPr>
        <p:grpSpPr>
          <a:xfrm>
            <a:off x="457222" y="1149803"/>
            <a:ext cx="713194" cy="446423"/>
            <a:chOff x="457200" y="1466425"/>
            <a:chExt cx="776900" cy="486300"/>
          </a:xfrm>
        </p:grpSpPr>
        <p:sp>
          <p:nvSpPr>
            <p:cNvPr id="413" name="Google Shape;41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4" name="Google Shape;41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6"/>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6"/>
          <p:cNvGrpSpPr/>
          <p:nvPr/>
        </p:nvGrpSpPr>
        <p:grpSpPr>
          <a:xfrm>
            <a:off x="457222" y="1672428"/>
            <a:ext cx="713194" cy="446423"/>
            <a:chOff x="457200" y="1466425"/>
            <a:chExt cx="776900" cy="486300"/>
          </a:xfrm>
        </p:grpSpPr>
        <p:sp>
          <p:nvSpPr>
            <p:cNvPr id="418" name="Google Shape;418;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19" name="Google Shape;419;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6"/>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6"/>
          <p:cNvGrpSpPr/>
          <p:nvPr/>
        </p:nvGrpSpPr>
        <p:grpSpPr>
          <a:xfrm>
            <a:off x="457197" y="2195578"/>
            <a:ext cx="713194" cy="446423"/>
            <a:chOff x="457200" y="1466425"/>
            <a:chExt cx="776900" cy="486300"/>
          </a:xfrm>
        </p:grpSpPr>
        <p:sp>
          <p:nvSpPr>
            <p:cNvPr id="423" name="Google Shape;42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4" name="Google Shape;42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6"/>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6"/>
          <p:cNvGrpSpPr/>
          <p:nvPr/>
        </p:nvGrpSpPr>
        <p:grpSpPr>
          <a:xfrm>
            <a:off x="457197" y="2718203"/>
            <a:ext cx="713194" cy="446423"/>
            <a:chOff x="457200" y="1466425"/>
            <a:chExt cx="776900" cy="486300"/>
          </a:xfrm>
        </p:grpSpPr>
        <p:sp>
          <p:nvSpPr>
            <p:cNvPr id="428" name="Google Shape;428;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29" name="Google Shape;429;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6"/>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6"/>
          <p:cNvGrpSpPr/>
          <p:nvPr/>
        </p:nvGrpSpPr>
        <p:grpSpPr>
          <a:xfrm>
            <a:off x="457222" y="3240828"/>
            <a:ext cx="713194" cy="446423"/>
            <a:chOff x="457200" y="1466425"/>
            <a:chExt cx="776900" cy="486300"/>
          </a:xfrm>
        </p:grpSpPr>
        <p:sp>
          <p:nvSpPr>
            <p:cNvPr id="433" name="Google Shape;43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4" name="Google Shape;43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6"/>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6"/>
          <p:cNvGrpSpPr/>
          <p:nvPr/>
        </p:nvGrpSpPr>
        <p:grpSpPr>
          <a:xfrm>
            <a:off x="457222" y="3763453"/>
            <a:ext cx="713194" cy="446423"/>
            <a:chOff x="457200" y="1466425"/>
            <a:chExt cx="776900" cy="486300"/>
          </a:xfrm>
        </p:grpSpPr>
        <p:sp>
          <p:nvSpPr>
            <p:cNvPr id="438" name="Google Shape;438;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39" name="Google Shape;439;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6"/>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1" name="Google Shape;441;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6"/>
          <p:cNvGrpSpPr/>
          <p:nvPr/>
        </p:nvGrpSpPr>
        <p:grpSpPr>
          <a:xfrm>
            <a:off x="457222" y="4311603"/>
            <a:ext cx="713194" cy="446423"/>
            <a:chOff x="457200" y="1466425"/>
            <a:chExt cx="776900" cy="486300"/>
          </a:xfrm>
        </p:grpSpPr>
        <p:sp>
          <p:nvSpPr>
            <p:cNvPr id="443" name="Google Shape;44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4" name="Google Shape;44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6"/>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6" name="Google Shape;446;p36"/>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2" name="Google Shape;452;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55" name="Google Shape;455;p37"/>
          <p:cNvGrpSpPr/>
          <p:nvPr/>
        </p:nvGrpSpPr>
        <p:grpSpPr>
          <a:xfrm>
            <a:off x="457181" y="1345103"/>
            <a:ext cx="533372" cy="533480"/>
            <a:chOff x="457200" y="1378813"/>
            <a:chExt cx="695400" cy="695450"/>
          </a:xfrm>
        </p:grpSpPr>
        <p:sp>
          <p:nvSpPr>
            <p:cNvPr id="456" name="Google Shape;456;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7" name="Google Shape;457;p37"/>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1" name="Google Shape;461;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6" name="Google Shape;466;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68" name="Google Shape;468;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69"/>
        <p:cNvGrpSpPr/>
        <p:nvPr/>
      </p:nvGrpSpPr>
      <p:grpSpPr>
        <a:xfrm>
          <a:off x="0" y="0"/>
          <a:ext cx="0" cy="0"/>
          <a:chOff x="0" y="0"/>
          <a:chExt cx="0" cy="0"/>
        </a:xfrm>
      </p:grpSpPr>
      <p:pic>
        <p:nvPicPr>
          <p:cNvPr id="470" name="Google Shape;470;p3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1" name="Google Shape;47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5" name="Google Shape;47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38"/>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77" name="Google Shape;477;p38"/>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8" name="Google Shape;478;p38"/>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38"/>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8"/>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1" name="Google Shape;481;p38"/>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82" name="Google Shape;482;p38"/>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4" name="Google Shape;484;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85"/>
        <p:cNvGrpSpPr/>
        <p:nvPr/>
      </p:nvGrpSpPr>
      <p:grpSpPr>
        <a:xfrm>
          <a:off x="0" y="0"/>
          <a:ext cx="0" cy="0"/>
          <a:chOff x="0" y="0"/>
          <a:chExt cx="0" cy="0"/>
        </a:xfrm>
      </p:grpSpPr>
      <p:sp>
        <p:nvSpPr>
          <p:cNvPr id="486" name="Google Shape;486;p3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87" name="Google Shape;487;p3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88" name="Google Shape;488;p3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89" name="Google Shape;489;p3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90" name="Google Shape;490;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3" name="Google Shape;493;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4" name="Google Shape;494;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5" name="Google Shape;495;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6" name="Google Shape;496;p39"/>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1" name="Google Shape;501;p3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2" name="Google Shape;502;p39"/>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3" name="Google Shape;503;p39"/>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4" name="Google Shape;504;p39"/>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9"/>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9"/>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 name="Google Shape;507;p39"/>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08"/>
        <p:cNvGrpSpPr/>
        <p:nvPr/>
      </p:nvGrpSpPr>
      <p:grpSpPr>
        <a:xfrm>
          <a:off x="0" y="0"/>
          <a:ext cx="0" cy="0"/>
          <a:chOff x="0" y="0"/>
          <a:chExt cx="0" cy="0"/>
        </a:xfrm>
      </p:grpSpPr>
      <p:sp>
        <p:nvSpPr>
          <p:cNvPr id="509" name="Google Shape;509;p4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0" name="Google Shape;510;p4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1" name="Google Shape;511;p4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2" name="Google Shape;512;p4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3" name="Google Shape;513;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6" name="Google Shape;516;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7" name="Google Shape;517;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8" name="Google Shape;51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9" name="Google Shape;519;p4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3" name="Google Shape;523;p4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4" name="Google Shape;524;p4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 FinTech">
  <p:cSld name="CUSTOM_2_3_1_1_1_1_1_2_1_2_1_1_1_1_2_2_1_2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9" name="Google Shape;39;p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40" name="Google Shape;40;p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42" name="Google Shape;42;p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43" name="Google Shape;43;p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44" name="Google Shape;44;p5"/>
          <p:cNvSpPr txBox="1"/>
          <p:nvPr/>
        </p:nvSpPr>
        <p:spPr>
          <a:xfrm>
            <a:off x="4632338" y="3804363"/>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5" name="Google Shape;45;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6" name="Google Shape;46;p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27"/>
        <p:cNvGrpSpPr/>
        <p:nvPr/>
      </p:nvGrpSpPr>
      <p:grpSpPr>
        <a:xfrm>
          <a:off x="0" y="0"/>
          <a:ext cx="0" cy="0"/>
          <a:chOff x="0" y="0"/>
          <a:chExt cx="0" cy="0"/>
        </a:xfrm>
      </p:grpSpPr>
      <p:sp>
        <p:nvSpPr>
          <p:cNvPr id="528" name="Google Shape;528;p4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29" name="Google Shape;529;p4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30" name="Google Shape;530;p4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31" name="Google Shape;531;p4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32" name="Google Shape;532;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5" name="Google Shape;535;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6" name="Google Shape;536;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7" name="Google Shape;537;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8" name="Google Shape;538;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42" name="Google Shape;542;p4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43" name="Google Shape;543;p41"/>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44" name="Google Shape;544;p41"/>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45" name="Google Shape;545;p41"/>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1"/>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1"/>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1"/>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50"/>
        <p:cNvGrpSpPr/>
        <p:nvPr/>
      </p:nvGrpSpPr>
      <p:grpSpPr>
        <a:xfrm>
          <a:off x="0" y="0"/>
          <a:ext cx="0" cy="0"/>
          <a:chOff x="0" y="0"/>
          <a:chExt cx="0" cy="0"/>
        </a:xfrm>
      </p:grpSpPr>
      <p:sp>
        <p:nvSpPr>
          <p:cNvPr id="551" name="Google Shape;551;p42"/>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52" name="Google Shape;552;p42"/>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53" name="Google Shape;553;p42"/>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54" name="Google Shape;554;p42"/>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55" name="Google Shape;555;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8" name="Google Shape;55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9" name="Google Shape;55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0" name="Google Shape;56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4" name="Google Shape;564;p42"/>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5" name="Google Shape;565;p42"/>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42"/>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42"/>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569"/>
        <p:cNvGrpSpPr/>
        <p:nvPr/>
      </p:nvGrpSpPr>
      <p:grpSpPr>
        <a:xfrm>
          <a:off x="0" y="0"/>
          <a:ext cx="0" cy="0"/>
          <a:chOff x="0" y="0"/>
          <a:chExt cx="0" cy="0"/>
        </a:xfrm>
      </p:grpSpPr>
      <p:sp>
        <p:nvSpPr>
          <p:cNvPr id="570" name="Google Shape;570;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71" name="Google Shape;571;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72" name="Google Shape;572;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73" name="Google Shape;573;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74" name="Google Shape;574;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7" name="Google Shape;577;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8" name="Google Shape;578;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9" name="Google Shape;579;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0" name="Google Shape;580;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84" name="Google Shape;584;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85" name="Google Shape;585;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86" name="Google Shape;586;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87" name="Google Shape;587;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592"/>
        <p:cNvGrpSpPr/>
        <p:nvPr/>
      </p:nvGrpSpPr>
      <p:grpSpPr>
        <a:xfrm>
          <a:off x="0" y="0"/>
          <a:ext cx="0" cy="0"/>
          <a:chOff x="0" y="0"/>
          <a:chExt cx="0" cy="0"/>
        </a:xfrm>
      </p:grpSpPr>
      <p:sp>
        <p:nvSpPr>
          <p:cNvPr id="593" name="Google Shape;593;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94" name="Google Shape;594;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95" name="Google Shape;595;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96" name="Google Shape;596;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97" name="Google Shape;597;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 name="Google Shape;60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1" name="Google Shape;60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2" name="Google Shape;60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3" name="Google Shape;603;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6" name="Google Shape;606;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7" name="Google Shape;607;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11"/>
        <p:cNvGrpSpPr/>
        <p:nvPr/>
      </p:nvGrpSpPr>
      <p:grpSpPr>
        <a:xfrm>
          <a:off x="0" y="0"/>
          <a:ext cx="0" cy="0"/>
          <a:chOff x="0" y="0"/>
          <a:chExt cx="0" cy="0"/>
        </a:xfrm>
      </p:grpSpPr>
      <p:sp>
        <p:nvSpPr>
          <p:cNvPr id="612" name="Google Shape;612;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14" name="Google Shape;614;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45"/>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5"/>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45"/>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5"/>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28" name="Google Shape;628;p45"/>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29" name="Google Shape;629;p45"/>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0" name="Google Shape;630;p45"/>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1" name="Google Shape;631;p45"/>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2" name="Google Shape;632;p45"/>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3" name="Google Shape;633;p45"/>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4" name="Google Shape;634;p45"/>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5" name="Google Shape;635;p45"/>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6" name="Google Shape;636;p45"/>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7" name="Google Shape;637;p45"/>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38"/>
        <p:cNvGrpSpPr/>
        <p:nvPr/>
      </p:nvGrpSpPr>
      <p:grpSpPr>
        <a:xfrm>
          <a:off x="0" y="0"/>
          <a:ext cx="0" cy="0"/>
          <a:chOff x="0" y="0"/>
          <a:chExt cx="0" cy="0"/>
        </a:xfrm>
      </p:grpSpPr>
      <p:sp>
        <p:nvSpPr>
          <p:cNvPr id="639" name="Google Shape;63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1" name="Google Shape;64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2" name="Google Shape;64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3" name="Google Shape;64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4" name="Google Shape;64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5" name="Google Shape;645;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1" name="Google Shape;651;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52" name="Google Shape;652;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3" name="Google Shape;653;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54" name="Google Shape;654;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5" name="Google Shape;655;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56" name="Google Shape;656;p4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57"/>
        <p:cNvGrpSpPr/>
        <p:nvPr/>
      </p:nvGrpSpPr>
      <p:grpSpPr>
        <a:xfrm>
          <a:off x="0" y="0"/>
          <a:ext cx="0" cy="0"/>
          <a:chOff x="0" y="0"/>
          <a:chExt cx="0" cy="0"/>
        </a:xfrm>
      </p:grpSpPr>
      <p:sp>
        <p:nvSpPr>
          <p:cNvPr id="658" name="Google Shape;658;p4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47"/>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60" name="Google Shape;660;p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61" name="Google Shape;661;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4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63" name="Google Shape;663;p4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69" name="Google Shape;669;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70" name="Google Shape;670;p47"/>
          <p:cNvGrpSpPr/>
          <p:nvPr/>
        </p:nvGrpSpPr>
        <p:grpSpPr>
          <a:xfrm>
            <a:off x="429795" y="1274754"/>
            <a:ext cx="577822" cy="412443"/>
            <a:chOff x="453224" y="1424000"/>
            <a:chExt cx="510985" cy="364800"/>
          </a:xfrm>
        </p:grpSpPr>
        <p:sp>
          <p:nvSpPr>
            <p:cNvPr id="671" name="Google Shape;671;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2" name="Google Shape;672;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73" name="Google Shape;673;p47"/>
          <p:cNvGrpSpPr/>
          <p:nvPr/>
        </p:nvGrpSpPr>
        <p:grpSpPr>
          <a:xfrm>
            <a:off x="429795" y="1865844"/>
            <a:ext cx="577822" cy="412443"/>
            <a:chOff x="453224" y="1424000"/>
            <a:chExt cx="510985" cy="364800"/>
          </a:xfrm>
        </p:grpSpPr>
        <p:sp>
          <p:nvSpPr>
            <p:cNvPr id="674" name="Google Shape;674;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5" name="Google Shape;675;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76" name="Google Shape;676;p47"/>
          <p:cNvGrpSpPr/>
          <p:nvPr/>
        </p:nvGrpSpPr>
        <p:grpSpPr>
          <a:xfrm>
            <a:off x="429795" y="2456934"/>
            <a:ext cx="577822" cy="412443"/>
            <a:chOff x="453224" y="1424000"/>
            <a:chExt cx="510985" cy="364800"/>
          </a:xfrm>
        </p:grpSpPr>
        <p:sp>
          <p:nvSpPr>
            <p:cNvPr id="677" name="Google Shape;677;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8" name="Google Shape;678;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79" name="Google Shape;679;p47"/>
          <p:cNvGrpSpPr/>
          <p:nvPr/>
        </p:nvGrpSpPr>
        <p:grpSpPr>
          <a:xfrm>
            <a:off x="429795" y="3048024"/>
            <a:ext cx="577822" cy="412443"/>
            <a:chOff x="453224" y="1424000"/>
            <a:chExt cx="510985" cy="364800"/>
          </a:xfrm>
        </p:grpSpPr>
        <p:sp>
          <p:nvSpPr>
            <p:cNvPr id="680" name="Google Shape;680;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1" name="Google Shape;681;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82" name="Google Shape;682;p47"/>
          <p:cNvGrpSpPr/>
          <p:nvPr/>
        </p:nvGrpSpPr>
        <p:grpSpPr>
          <a:xfrm>
            <a:off x="429795" y="3639114"/>
            <a:ext cx="577822" cy="412443"/>
            <a:chOff x="453224" y="1424000"/>
            <a:chExt cx="510985" cy="364800"/>
          </a:xfrm>
        </p:grpSpPr>
        <p:sp>
          <p:nvSpPr>
            <p:cNvPr id="683" name="Google Shape;683;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4" name="Google Shape;684;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85" name="Google Shape;685;p47"/>
          <p:cNvGrpSpPr/>
          <p:nvPr/>
        </p:nvGrpSpPr>
        <p:grpSpPr>
          <a:xfrm>
            <a:off x="429795" y="4230204"/>
            <a:ext cx="577822" cy="412443"/>
            <a:chOff x="453224" y="1424000"/>
            <a:chExt cx="510985" cy="364800"/>
          </a:xfrm>
        </p:grpSpPr>
        <p:sp>
          <p:nvSpPr>
            <p:cNvPr id="686" name="Google Shape;686;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7" name="Google Shape;687;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88" name="Google Shape;688;p47"/>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47"/>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47"/>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47"/>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7"/>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47"/>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694"/>
        <p:cNvGrpSpPr/>
        <p:nvPr/>
      </p:nvGrpSpPr>
      <p:grpSpPr>
        <a:xfrm>
          <a:off x="0" y="0"/>
          <a:ext cx="0" cy="0"/>
          <a:chOff x="0" y="0"/>
          <a:chExt cx="0" cy="0"/>
        </a:xfrm>
      </p:grpSpPr>
      <p:cxnSp>
        <p:nvCxnSpPr>
          <p:cNvPr id="695" name="Google Shape;695;p48"/>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6" name="Google Shape;696;p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7" name="Google Shape;697;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8" name="Google Shape;698;p4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9" name="Google Shape;699;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8"/>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48"/>
          <p:cNvGrpSpPr/>
          <p:nvPr/>
        </p:nvGrpSpPr>
        <p:grpSpPr>
          <a:xfrm>
            <a:off x="445468" y="4367943"/>
            <a:ext cx="491946" cy="359019"/>
            <a:chOff x="463425" y="1453125"/>
            <a:chExt cx="735125" cy="513838"/>
          </a:xfrm>
        </p:grpSpPr>
        <p:sp>
          <p:nvSpPr>
            <p:cNvPr id="703" name="Google Shape;70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4" name="Google Shape;70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05" name="Google Shape;705;p48"/>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48"/>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48"/>
          <p:cNvGrpSpPr/>
          <p:nvPr/>
        </p:nvGrpSpPr>
        <p:grpSpPr>
          <a:xfrm>
            <a:off x="445468" y="3832229"/>
            <a:ext cx="491946" cy="359019"/>
            <a:chOff x="463425" y="1453125"/>
            <a:chExt cx="735125" cy="513838"/>
          </a:xfrm>
        </p:grpSpPr>
        <p:sp>
          <p:nvSpPr>
            <p:cNvPr id="708" name="Google Shape;708;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0" name="Google Shape;710;p48"/>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8"/>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48"/>
          <p:cNvGrpSpPr/>
          <p:nvPr/>
        </p:nvGrpSpPr>
        <p:grpSpPr>
          <a:xfrm>
            <a:off x="445468" y="3296514"/>
            <a:ext cx="491946" cy="359019"/>
            <a:chOff x="463425" y="1453125"/>
            <a:chExt cx="735125" cy="513838"/>
          </a:xfrm>
        </p:grpSpPr>
        <p:sp>
          <p:nvSpPr>
            <p:cNvPr id="713" name="Google Shape;71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4" name="Google Shape;71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5" name="Google Shape;715;p48"/>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48"/>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48"/>
          <p:cNvGrpSpPr/>
          <p:nvPr/>
        </p:nvGrpSpPr>
        <p:grpSpPr>
          <a:xfrm>
            <a:off x="445468" y="2760799"/>
            <a:ext cx="491946" cy="359019"/>
            <a:chOff x="463425" y="1453125"/>
            <a:chExt cx="735125" cy="513838"/>
          </a:xfrm>
        </p:grpSpPr>
        <p:sp>
          <p:nvSpPr>
            <p:cNvPr id="718" name="Google Shape;718;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9" name="Google Shape;719;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20" name="Google Shape;720;p48"/>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8"/>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48"/>
          <p:cNvGrpSpPr/>
          <p:nvPr/>
        </p:nvGrpSpPr>
        <p:grpSpPr>
          <a:xfrm>
            <a:off x="445468" y="2225085"/>
            <a:ext cx="491946" cy="359019"/>
            <a:chOff x="463425" y="1453125"/>
            <a:chExt cx="735125" cy="513838"/>
          </a:xfrm>
        </p:grpSpPr>
        <p:sp>
          <p:nvSpPr>
            <p:cNvPr id="723" name="Google Shape;72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24" name="Google Shape;72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25" name="Google Shape;725;p48"/>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48"/>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48"/>
          <p:cNvGrpSpPr/>
          <p:nvPr/>
        </p:nvGrpSpPr>
        <p:grpSpPr>
          <a:xfrm>
            <a:off x="445468" y="1689370"/>
            <a:ext cx="491946" cy="359019"/>
            <a:chOff x="463425" y="1453125"/>
            <a:chExt cx="735125" cy="513838"/>
          </a:xfrm>
        </p:grpSpPr>
        <p:sp>
          <p:nvSpPr>
            <p:cNvPr id="728" name="Google Shape;728;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29" name="Google Shape;729;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0" name="Google Shape;730;p48"/>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48"/>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8"/>
          <p:cNvGrpSpPr/>
          <p:nvPr/>
        </p:nvGrpSpPr>
        <p:grpSpPr>
          <a:xfrm>
            <a:off x="445468" y="1153656"/>
            <a:ext cx="491946" cy="359019"/>
            <a:chOff x="463425" y="1453125"/>
            <a:chExt cx="735125" cy="513838"/>
          </a:xfrm>
        </p:grpSpPr>
        <p:sp>
          <p:nvSpPr>
            <p:cNvPr id="733" name="Google Shape;73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4" name="Google Shape;73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5" name="Google Shape;735;p48"/>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36"/>
        <p:cNvGrpSpPr/>
        <p:nvPr/>
      </p:nvGrpSpPr>
      <p:grpSpPr>
        <a:xfrm>
          <a:off x="0" y="0"/>
          <a:ext cx="0" cy="0"/>
          <a:chOff x="0" y="0"/>
          <a:chExt cx="0" cy="0"/>
        </a:xfrm>
      </p:grpSpPr>
      <p:pic>
        <p:nvPicPr>
          <p:cNvPr id="737" name="Google Shape;737;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38" name="Google Shape;738;p49"/>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40" name="Google Shape;740;p49"/>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41" name="Google Shape;741;p49"/>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42" name="Google Shape;742;p49"/>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43" name="Google Shape;743;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44"/>
        <p:cNvGrpSpPr/>
        <p:nvPr/>
      </p:nvGrpSpPr>
      <p:grpSpPr>
        <a:xfrm>
          <a:off x="0" y="0"/>
          <a:ext cx="0" cy="0"/>
          <a:chOff x="0" y="0"/>
          <a:chExt cx="0" cy="0"/>
        </a:xfrm>
      </p:grpSpPr>
      <p:pic>
        <p:nvPicPr>
          <p:cNvPr id="745" name="Google Shape;74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6" name="Google Shape;746;p50"/>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48" name="Google Shape;748;p50"/>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49" name="Google Shape;749;p50"/>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50" name="Google Shape;750;p50"/>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51" name="Google Shape;751;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Title Slide Digital Marketing">
  <p:cSld name="CUSTOM_2_3_1_1_1_1_1_2_1_2_1_1_1_1_2_2_1_2_1_1_1">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50" name="Google Shape;50;p6"/>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2" name="Google Shape;52;p6"/>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3" name="Google Shape;53;p6"/>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4" name="Google Shape;54;p6"/>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5" name="Google Shape;55;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56" name="Google Shape;56;p6"/>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52"/>
        <p:cNvGrpSpPr/>
        <p:nvPr/>
      </p:nvGrpSpPr>
      <p:grpSpPr>
        <a:xfrm>
          <a:off x="0" y="0"/>
          <a:ext cx="0" cy="0"/>
          <a:chOff x="0" y="0"/>
          <a:chExt cx="0" cy="0"/>
        </a:xfrm>
      </p:grpSpPr>
      <p:pic>
        <p:nvPicPr>
          <p:cNvPr id="753" name="Google Shape;753;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54" name="Google Shape;754;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55" name="Google Shape;755;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56" name="Google Shape;756;p51"/>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57" name="Google Shape;757;p51"/>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8" name="Google Shape;758;p51"/>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59"/>
        <p:cNvGrpSpPr/>
        <p:nvPr/>
      </p:nvGrpSpPr>
      <p:grpSpPr>
        <a:xfrm>
          <a:off x="0" y="0"/>
          <a:ext cx="0" cy="0"/>
          <a:chOff x="0" y="0"/>
          <a:chExt cx="0" cy="0"/>
        </a:xfrm>
      </p:grpSpPr>
      <p:pic>
        <p:nvPicPr>
          <p:cNvPr id="760" name="Google Shape;760;p5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61" name="Google Shape;761;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62"/>
        <p:cNvGrpSpPr/>
        <p:nvPr/>
      </p:nvGrpSpPr>
      <p:grpSpPr>
        <a:xfrm>
          <a:off x="0" y="0"/>
          <a:ext cx="0" cy="0"/>
          <a:chOff x="0" y="0"/>
          <a:chExt cx="0" cy="0"/>
        </a:xfrm>
      </p:grpSpPr>
      <p:pic>
        <p:nvPicPr>
          <p:cNvPr id="763" name="Google Shape;76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4" name="Google Shape;764;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65" name="Google Shape;765;p53"/>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66" name="Google Shape;766;p53"/>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67" name="Google Shape;767;p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68"/>
        <p:cNvGrpSpPr/>
        <p:nvPr/>
      </p:nvGrpSpPr>
      <p:grpSpPr>
        <a:xfrm>
          <a:off x="0" y="0"/>
          <a:ext cx="0" cy="0"/>
          <a:chOff x="0" y="0"/>
          <a:chExt cx="0" cy="0"/>
        </a:xfrm>
      </p:grpSpPr>
      <p:pic>
        <p:nvPicPr>
          <p:cNvPr id="769" name="Google Shape;769;p54"/>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770" name="Google Shape;770;p54"/>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773"/>
        <p:cNvGrpSpPr/>
        <p:nvPr/>
      </p:nvGrpSpPr>
      <p:grpSpPr>
        <a:xfrm>
          <a:off x="0" y="0"/>
          <a:ext cx="0" cy="0"/>
          <a:chOff x="0" y="0"/>
          <a:chExt cx="0" cy="0"/>
        </a:xfrm>
      </p:grpSpPr>
      <p:pic>
        <p:nvPicPr>
          <p:cNvPr id="774" name="Google Shape;774;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5" name="Google Shape;775;p55"/>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76" name="Google Shape;776;p55"/>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77" name="Google Shape;777;p55"/>
          <p:cNvGrpSpPr/>
          <p:nvPr/>
        </p:nvGrpSpPr>
        <p:grpSpPr>
          <a:xfrm>
            <a:off x="3972318" y="1347350"/>
            <a:ext cx="1051285" cy="920372"/>
            <a:chOff x="587700" y="-13400"/>
            <a:chExt cx="5735325" cy="5021125"/>
          </a:xfrm>
        </p:grpSpPr>
        <p:sp>
          <p:nvSpPr>
            <p:cNvPr id="778" name="Google Shape;778;p55"/>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55"/>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784"/>
        <p:cNvGrpSpPr/>
        <p:nvPr/>
      </p:nvGrpSpPr>
      <p:grpSpPr>
        <a:xfrm>
          <a:off x="0" y="0"/>
          <a:ext cx="0" cy="0"/>
          <a:chOff x="0" y="0"/>
          <a:chExt cx="0" cy="0"/>
        </a:xfrm>
      </p:grpSpPr>
      <p:pic>
        <p:nvPicPr>
          <p:cNvPr id="785" name="Google Shape;785;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6" name="Google Shape;786;p56"/>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6"/>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89" name="Google Shape;789;p56"/>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90" name="Google Shape;790;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791"/>
        <p:cNvGrpSpPr/>
        <p:nvPr/>
      </p:nvGrpSpPr>
      <p:grpSpPr>
        <a:xfrm>
          <a:off x="0" y="0"/>
          <a:ext cx="0" cy="0"/>
          <a:chOff x="0" y="0"/>
          <a:chExt cx="0" cy="0"/>
        </a:xfrm>
      </p:grpSpPr>
      <p:pic>
        <p:nvPicPr>
          <p:cNvPr id="792" name="Google Shape;792;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3" name="Google Shape;793;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94" name="Google Shape;794;p57"/>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7"/>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797" name="Google Shape;797;p57"/>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798" name="Google Shape;798;p57"/>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799"/>
        <p:cNvGrpSpPr/>
        <p:nvPr/>
      </p:nvGrpSpPr>
      <p:grpSpPr>
        <a:xfrm>
          <a:off x="0" y="0"/>
          <a:ext cx="0" cy="0"/>
          <a:chOff x="0" y="0"/>
          <a:chExt cx="0" cy="0"/>
        </a:xfrm>
      </p:grpSpPr>
      <p:pic>
        <p:nvPicPr>
          <p:cNvPr id="800" name="Google Shape;800;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01" name="Google Shape;801;p58"/>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02" name="Google Shape;802;p58"/>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03" name="Google Shape;803;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04" name="Google Shape;804;p58"/>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05" name="Google Shape;805;p58"/>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06" name="Google Shape;80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07"/>
        <p:cNvGrpSpPr/>
        <p:nvPr/>
      </p:nvGrpSpPr>
      <p:grpSpPr>
        <a:xfrm>
          <a:off x="0" y="0"/>
          <a:ext cx="0" cy="0"/>
          <a:chOff x="0" y="0"/>
          <a:chExt cx="0" cy="0"/>
        </a:xfrm>
      </p:grpSpPr>
      <p:pic>
        <p:nvPicPr>
          <p:cNvPr id="808" name="Google Shape;80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9" name="Google Shape;809;p59"/>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10" name="Google Shape;81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1" name="Google Shape;811;p59"/>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12" name="Google Shape;812;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13" name="Google Shape;813;p59"/>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14"/>
        <p:cNvGrpSpPr/>
        <p:nvPr/>
      </p:nvGrpSpPr>
      <p:grpSpPr>
        <a:xfrm>
          <a:off x="0" y="0"/>
          <a:ext cx="0" cy="0"/>
          <a:chOff x="0" y="0"/>
          <a:chExt cx="0" cy="0"/>
        </a:xfrm>
      </p:grpSpPr>
      <p:pic>
        <p:nvPicPr>
          <p:cNvPr id="815" name="Google Shape;815;p60"/>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16" name="Google Shape;81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817" name="Google Shape;817;p60"/>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18" name="Google Shape;818;p60"/>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19" name="Google Shape;819;p60"/>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0"/>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0"/>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 name="Google Shape;59;p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60" name="Google Shape;60;p7"/>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62" name="Google Shape;62;p7"/>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63" name="Google Shape;63;p7"/>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64" name="Google Shape;64;p7"/>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5" name="Google Shape;65;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6" name="Google Shape;66;p7"/>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22"/>
        <p:cNvGrpSpPr/>
        <p:nvPr/>
      </p:nvGrpSpPr>
      <p:grpSpPr>
        <a:xfrm>
          <a:off x="0" y="0"/>
          <a:ext cx="0" cy="0"/>
          <a:chOff x="0" y="0"/>
          <a:chExt cx="0" cy="0"/>
        </a:xfrm>
      </p:grpSpPr>
      <p:pic>
        <p:nvPicPr>
          <p:cNvPr id="823" name="Google Shape;823;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4" name="Google Shape;824;p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25" name="Google Shape;825;p61"/>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26" name="Google Shape;826;p61"/>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27" name="Google Shape;827;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4. Class Slack Channel Name">
  <p:cSld name="CUSTOM_17_2_1_2_2">
    <p:spTree>
      <p:nvGrpSpPr>
        <p:cNvPr id="1" name="Shape 828"/>
        <p:cNvGrpSpPr/>
        <p:nvPr/>
      </p:nvGrpSpPr>
      <p:grpSpPr>
        <a:xfrm>
          <a:off x="0" y="0"/>
          <a:ext cx="0" cy="0"/>
          <a:chOff x="0" y="0"/>
          <a:chExt cx="0" cy="0"/>
        </a:xfrm>
      </p:grpSpPr>
      <p:pic>
        <p:nvPicPr>
          <p:cNvPr id="829" name="Google Shape;829;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30" name="Google Shape;830;p62"/>
          <p:cNvSpPr txBox="1">
            <a:spLocks noGrp="1"/>
          </p:cNvSpPr>
          <p:nvPr>
            <p:ph type="title"/>
          </p:nvPr>
        </p:nvSpPr>
        <p:spPr>
          <a:xfrm>
            <a:off x="237100" y="30028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1" name="Google Shape;831;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832" name="Google Shape;832;p62"/>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833" name="Google Shape;833;p62"/>
          <p:cNvSpPr txBox="1"/>
          <p:nvPr/>
        </p:nvSpPr>
        <p:spPr>
          <a:xfrm>
            <a:off x="274325" y="2288925"/>
            <a:ext cx="8869800" cy="52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834" name="Google Shape;834;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5. Zoom Turn on Your Camera">
  <p:cSld name="CUSTOM_2_7_2_1">
    <p:spTree>
      <p:nvGrpSpPr>
        <p:cNvPr id="1" name="Shape 835"/>
        <p:cNvGrpSpPr/>
        <p:nvPr/>
      </p:nvGrpSpPr>
      <p:grpSpPr>
        <a:xfrm>
          <a:off x="0" y="0"/>
          <a:ext cx="0" cy="0"/>
          <a:chOff x="0" y="0"/>
          <a:chExt cx="0" cy="0"/>
        </a:xfrm>
      </p:grpSpPr>
      <p:cxnSp>
        <p:nvCxnSpPr>
          <p:cNvPr id="836" name="Google Shape;836;p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39" name="Google Shape;839;p63"/>
          <p:cNvPicPr preferRelativeResize="0"/>
          <p:nvPr/>
        </p:nvPicPr>
        <p:blipFill rotWithShape="1">
          <a:blip r:embed="rId2">
            <a:alphaModFix/>
          </a:blip>
          <a:srcRect/>
          <a:stretch/>
        </p:blipFill>
        <p:spPr>
          <a:xfrm>
            <a:off x="685393" y="781988"/>
            <a:ext cx="7773213" cy="3987779"/>
          </a:xfrm>
          <a:prstGeom prst="rect">
            <a:avLst/>
          </a:prstGeom>
          <a:noFill/>
          <a:ln>
            <a:noFill/>
          </a:ln>
        </p:spPr>
      </p:pic>
      <p:sp>
        <p:nvSpPr>
          <p:cNvPr id="840" name="Google Shape;840;p63"/>
          <p:cNvSpPr/>
          <p:nvPr/>
        </p:nvSpPr>
        <p:spPr>
          <a:xfrm>
            <a:off x="1220029" y="4396300"/>
            <a:ext cx="7479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1" name="Google Shape;841;p63"/>
          <p:cNvPicPr preferRelativeResize="0"/>
          <p:nvPr/>
        </p:nvPicPr>
        <p:blipFill rotWithShape="1">
          <a:blip r:embed="rId3">
            <a:alphaModFix/>
          </a:blip>
          <a:srcRect/>
          <a:stretch/>
        </p:blipFill>
        <p:spPr>
          <a:xfrm>
            <a:off x="1656507" y="1046867"/>
            <a:ext cx="5830987" cy="3279914"/>
          </a:xfrm>
          <a:prstGeom prst="rect">
            <a:avLst/>
          </a:prstGeom>
          <a:noFill/>
          <a:ln>
            <a:noFill/>
          </a:ln>
        </p:spPr>
      </p:pic>
      <p:sp>
        <p:nvSpPr>
          <p:cNvPr id="842" name="Google Shape;842;p63"/>
          <p:cNvSpPr/>
          <p:nvPr/>
        </p:nvSpPr>
        <p:spPr>
          <a:xfrm>
            <a:off x="1656494"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843" name="Google Shape;843;p63"/>
          <p:cNvSpPr/>
          <p:nvPr/>
        </p:nvSpPr>
        <p:spPr>
          <a:xfrm rot="5400000">
            <a:off x="1141431" y="3844375"/>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3"/>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845" name="Google Shape;845;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6. Zoom Unmute">
  <p:cSld name="CUSTOM_2_7_2_1_1">
    <p:spTree>
      <p:nvGrpSpPr>
        <p:cNvPr id="1" name="Shape 846"/>
        <p:cNvGrpSpPr/>
        <p:nvPr/>
      </p:nvGrpSpPr>
      <p:grpSpPr>
        <a:xfrm>
          <a:off x="0" y="0"/>
          <a:ext cx="0" cy="0"/>
          <a:chOff x="0" y="0"/>
          <a:chExt cx="0" cy="0"/>
        </a:xfrm>
      </p:grpSpPr>
      <p:cxnSp>
        <p:nvCxnSpPr>
          <p:cNvPr id="847" name="Google Shape;847;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8" name="Google Shape;848;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9" name="Google Shape;849;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50" name="Google Shape;850;p64"/>
          <p:cNvPicPr preferRelativeResize="0"/>
          <p:nvPr/>
        </p:nvPicPr>
        <p:blipFill rotWithShape="1">
          <a:blip r:embed="rId2">
            <a:alphaModFix/>
          </a:blip>
          <a:srcRect/>
          <a:stretch/>
        </p:blipFill>
        <p:spPr>
          <a:xfrm>
            <a:off x="685399" y="781988"/>
            <a:ext cx="7773213" cy="3987779"/>
          </a:xfrm>
          <a:prstGeom prst="rect">
            <a:avLst/>
          </a:prstGeom>
          <a:noFill/>
          <a:ln>
            <a:noFill/>
          </a:ln>
        </p:spPr>
      </p:pic>
      <p:sp>
        <p:nvSpPr>
          <p:cNvPr id="851" name="Google Shape;851;p64"/>
          <p:cNvSpPr/>
          <p:nvPr/>
        </p:nvSpPr>
        <p:spPr>
          <a:xfrm>
            <a:off x="685387" y="4396300"/>
            <a:ext cx="4260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2" name="Google Shape;852;p64"/>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53" name="Google Shape;853;p64"/>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854" name="Google Shape;854;p64"/>
          <p:cNvSpPr/>
          <p:nvPr/>
        </p:nvSpPr>
        <p:spPr>
          <a:xfrm rot="5400000">
            <a:off x="4458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4"/>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856" name="Google Shape;856;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7. Zoom Mute">
  <p:cSld name="CUSTOM_2_7_2_1_1_1">
    <p:spTree>
      <p:nvGrpSpPr>
        <p:cNvPr id="1" name="Shape 857"/>
        <p:cNvGrpSpPr/>
        <p:nvPr/>
      </p:nvGrpSpPr>
      <p:grpSpPr>
        <a:xfrm>
          <a:off x="0" y="0"/>
          <a:ext cx="0" cy="0"/>
          <a:chOff x="0" y="0"/>
          <a:chExt cx="0" cy="0"/>
        </a:xfrm>
      </p:grpSpPr>
      <p:cxnSp>
        <p:nvCxnSpPr>
          <p:cNvPr id="858" name="Google Shape;858;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59" name="Google Shape;859;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0" name="Google Shape;860;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61" name="Google Shape;861;p65"/>
          <p:cNvPicPr preferRelativeResize="0"/>
          <p:nvPr/>
        </p:nvPicPr>
        <p:blipFill rotWithShape="1">
          <a:blip r:embed="rId2">
            <a:alphaModFix/>
          </a:blip>
          <a:srcRect/>
          <a:stretch/>
        </p:blipFill>
        <p:spPr>
          <a:xfrm>
            <a:off x="685399" y="781988"/>
            <a:ext cx="7773213" cy="3987779"/>
          </a:xfrm>
          <a:prstGeom prst="rect">
            <a:avLst/>
          </a:prstGeom>
          <a:noFill/>
          <a:ln>
            <a:noFill/>
          </a:ln>
        </p:spPr>
      </p:pic>
      <p:sp>
        <p:nvSpPr>
          <p:cNvPr id="862" name="Google Shape;862;p65"/>
          <p:cNvSpPr/>
          <p:nvPr/>
        </p:nvSpPr>
        <p:spPr>
          <a:xfrm>
            <a:off x="685387" y="4396300"/>
            <a:ext cx="4260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3" name="Google Shape;863;p65"/>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64" name="Google Shape;864;p65"/>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65" name="Google Shape;865;p65"/>
          <p:cNvSpPr/>
          <p:nvPr/>
        </p:nvSpPr>
        <p:spPr>
          <a:xfrm rot="5400000">
            <a:off x="4458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5"/>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867" name="Google Shape;867;p65"/>
          <p:cNvSpPr/>
          <p:nvPr/>
        </p:nvSpPr>
        <p:spPr>
          <a:xfrm>
            <a:off x="5547800" y="1503750"/>
            <a:ext cx="2136000" cy="2136000"/>
          </a:xfrm>
          <a:prstGeom prst="ellipse">
            <a:avLst/>
          </a:prstGeom>
          <a:solidFill>
            <a:srgbClr val="FF0000">
              <a:alpha val="7207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868" name="Google Shape;868;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8. Share Screen">
  <p:cSld name="CUSTOM_2_7_2_1_1_1_2">
    <p:spTree>
      <p:nvGrpSpPr>
        <p:cNvPr id="1" name="Shape 869"/>
        <p:cNvGrpSpPr/>
        <p:nvPr/>
      </p:nvGrpSpPr>
      <p:grpSpPr>
        <a:xfrm>
          <a:off x="0" y="0"/>
          <a:ext cx="0" cy="0"/>
          <a:chOff x="0" y="0"/>
          <a:chExt cx="0" cy="0"/>
        </a:xfrm>
      </p:grpSpPr>
      <p:cxnSp>
        <p:nvCxnSpPr>
          <p:cNvPr id="870" name="Google Shape;870;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73" name="Google Shape;873;p66"/>
          <p:cNvPicPr preferRelativeResize="0"/>
          <p:nvPr/>
        </p:nvPicPr>
        <p:blipFill rotWithShape="1">
          <a:blip r:embed="rId2">
            <a:alphaModFix/>
          </a:blip>
          <a:srcRect/>
          <a:stretch/>
        </p:blipFill>
        <p:spPr>
          <a:xfrm>
            <a:off x="685399" y="781988"/>
            <a:ext cx="7773213" cy="3987779"/>
          </a:xfrm>
          <a:prstGeom prst="rect">
            <a:avLst/>
          </a:prstGeom>
          <a:noFill/>
          <a:ln>
            <a:noFill/>
          </a:ln>
        </p:spPr>
      </p:pic>
      <p:sp>
        <p:nvSpPr>
          <p:cNvPr id="874" name="Google Shape;874;p66"/>
          <p:cNvSpPr/>
          <p:nvPr/>
        </p:nvSpPr>
        <p:spPr>
          <a:xfrm>
            <a:off x="4266775" y="4396300"/>
            <a:ext cx="8115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5" name="Google Shape;875;p66"/>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76" name="Google Shape;876;p66"/>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77" name="Google Shape;877;p66"/>
          <p:cNvSpPr/>
          <p:nvPr/>
        </p:nvSpPr>
        <p:spPr>
          <a:xfrm rot="5400000">
            <a:off x="41796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6"/>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879" name="Google Shape;879;p66"/>
          <p:cNvSpPr/>
          <p:nvPr/>
        </p:nvSpPr>
        <p:spPr>
          <a:xfrm>
            <a:off x="5547800" y="1499616"/>
            <a:ext cx="2136000" cy="2136000"/>
          </a:xfrm>
          <a:prstGeom prst="ellipse">
            <a:avLst/>
          </a:prstGeom>
          <a:solidFill>
            <a:srgbClr val="FF0000">
              <a:alpha val="7152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80" name="Google Shape;880;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9. Presenters: Please Share Your Screen">
  <p:cSld name="CUSTOM_2_7_2_1_1_1_2_2">
    <p:spTree>
      <p:nvGrpSpPr>
        <p:cNvPr id="1" name="Shape 881"/>
        <p:cNvGrpSpPr/>
        <p:nvPr/>
      </p:nvGrpSpPr>
      <p:grpSpPr>
        <a:xfrm>
          <a:off x="0" y="0"/>
          <a:ext cx="0" cy="0"/>
          <a:chOff x="0" y="0"/>
          <a:chExt cx="0" cy="0"/>
        </a:xfrm>
      </p:grpSpPr>
      <p:cxnSp>
        <p:nvCxnSpPr>
          <p:cNvPr id="882" name="Google Shape;882;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83" name="Google Shape;88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84" name="Google Shape;884;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85" name="Google Shape;885;p67"/>
          <p:cNvPicPr preferRelativeResize="0"/>
          <p:nvPr/>
        </p:nvPicPr>
        <p:blipFill rotWithShape="1">
          <a:blip r:embed="rId2">
            <a:alphaModFix/>
          </a:blip>
          <a:srcRect/>
          <a:stretch/>
        </p:blipFill>
        <p:spPr>
          <a:xfrm>
            <a:off x="685399" y="781988"/>
            <a:ext cx="7773213" cy="3987779"/>
          </a:xfrm>
          <a:prstGeom prst="rect">
            <a:avLst/>
          </a:prstGeom>
          <a:noFill/>
          <a:ln>
            <a:noFill/>
          </a:ln>
        </p:spPr>
      </p:pic>
      <p:pic>
        <p:nvPicPr>
          <p:cNvPr id="886" name="Google Shape;886;p67"/>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87" name="Google Shape;887;p67"/>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88" name="Google Shape;888;p6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b="1">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889" name="Google Shape;889;p67"/>
          <p:cNvSpPr/>
          <p:nvPr/>
        </p:nvSpPr>
        <p:spPr>
          <a:xfrm>
            <a:off x="5547800" y="1499616"/>
            <a:ext cx="2136000" cy="2136000"/>
          </a:xfrm>
          <a:prstGeom prst="ellipse">
            <a:avLst/>
          </a:prstGeom>
          <a:solidFill>
            <a:srgbClr val="FF0000">
              <a:alpha val="7152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90" name="Google Shape;890;p67"/>
          <p:cNvSpPr/>
          <p:nvPr/>
        </p:nvSpPr>
        <p:spPr>
          <a:xfrm>
            <a:off x="4266775" y="4396300"/>
            <a:ext cx="8115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7"/>
          <p:cNvSpPr/>
          <p:nvPr/>
        </p:nvSpPr>
        <p:spPr>
          <a:xfrm rot="5400000">
            <a:off x="41796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2. When It's Your turn To Present—Share Your Screen">
  <p:cSld name="CUSTOM_2_7_2_1_1_1_2_2_1">
    <p:spTree>
      <p:nvGrpSpPr>
        <p:cNvPr id="1" name="Shape 893"/>
        <p:cNvGrpSpPr/>
        <p:nvPr/>
      </p:nvGrpSpPr>
      <p:grpSpPr>
        <a:xfrm>
          <a:off x="0" y="0"/>
          <a:ext cx="0" cy="0"/>
          <a:chOff x="0" y="0"/>
          <a:chExt cx="0" cy="0"/>
        </a:xfrm>
      </p:grpSpPr>
      <p:cxnSp>
        <p:nvCxnSpPr>
          <p:cNvPr id="894" name="Google Shape;894;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8" name="Google Shape;898;p68"/>
          <p:cNvPicPr preferRelativeResize="0"/>
          <p:nvPr/>
        </p:nvPicPr>
        <p:blipFill rotWithShape="1">
          <a:blip r:embed="rId2">
            <a:alphaModFix/>
          </a:blip>
          <a:srcRect/>
          <a:stretch/>
        </p:blipFill>
        <p:spPr>
          <a:xfrm>
            <a:off x="685399" y="781988"/>
            <a:ext cx="7773213" cy="3987779"/>
          </a:xfrm>
          <a:prstGeom prst="rect">
            <a:avLst/>
          </a:prstGeom>
          <a:noFill/>
          <a:ln>
            <a:noFill/>
          </a:ln>
        </p:spPr>
      </p:pic>
      <p:pic>
        <p:nvPicPr>
          <p:cNvPr id="899" name="Google Shape;899;p68"/>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900" name="Google Shape;900;p68"/>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901" name="Google Shape;901;p68"/>
          <p:cNvSpPr txBox="1"/>
          <p:nvPr/>
        </p:nvSpPr>
        <p:spPr>
          <a:xfrm>
            <a:off x="-12300" y="0"/>
            <a:ext cx="84708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902" name="Google Shape;902;p68"/>
          <p:cNvSpPr/>
          <p:nvPr/>
        </p:nvSpPr>
        <p:spPr>
          <a:xfrm>
            <a:off x="5547800" y="1499616"/>
            <a:ext cx="2136000" cy="2136000"/>
          </a:xfrm>
          <a:prstGeom prst="ellipse">
            <a:avLst/>
          </a:prstGeom>
          <a:solidFill>
            <a:srgbClr val="FF0000">
              <a:alpha val="7152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903" name="Google Shape;903;p68"/>
          <p:cNvSpPr/>
          <p:nvPr/>
        </p:nvSpPr>
        <p:spPr>
          <a:xfrm>
            <a:off x="4266775" y="4396300"/>
            <a:ext cx="8115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rot="5400000">
            <a:off x="41796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0. Zoom Change Your Name">
  <p:cSld name="CUSTOM_2_7_2_1_1_1_1_1">
    <p:spTree>
      <p:nvGrpSpPr>
        <p:cNvPr id="1" name="Shape 905"/>
        <p:cNvGrpSpPr/>
        <p:nvPr/>
      </p:nvGrpSpPr>
      <p:grpSpPr>
        <a:xfrm>
          <a:off x="0" y="0"/>
          <a:ext cx="0" cy="0"/>
          <a:chOff x="0" y="0"/>
          <a:chExt cx="0" cy="0"/>
        </a:xfrm>
      </p:grpSpPr>
      <p:cxnSp>
        <p:nvCxnSpPr>
          <p:cNvPr id="906" name="Google Shape;906;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7" name="Google Shape;907;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8" name="Google Shape;908;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9" name="Google Shape;909;p6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910" name="Google Shape;910;p69"/>
          <p:cNvPicPr preferRelativeResize="0"/>
          <p:nvPr/>
        </p:nvPicPr>
        <p:blipFill rotWithShape="1">
          <a:blip r:embed="rId2">
            <a:alphaModFix/>
          </a:blip>
          <a:srcRect/>
          <a:stretch/>
        </p:blipFill>
        <p:spPr>
          <a:xfrm>
            <a:off x="797300" y="844150"/>
            <a:ext cx="7549401" cy="3872947"/>
          </a:xfrm>
          <a:prstGeom prst="rect">
            <a:avLst/>
          </a:prstGeom>
          <a:noFill/>
          <a:ln>
            <a:noFill/>
          </a:ln>
        </p:spPr>
      </p:pic>
      <p:sp>
        <p:nvSpPr>
          <p:cNvPr id="911" name="Google Shape;911;p69"/>
          <p:cNvSpPr/>
          <p:nvPr/>
        </p:nvSpPr>
        <p:spPr>
          <a:xfrm>
            <a:off x="3648297" y="4354383"/>
            <a:ext cx="635400" cy="3684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2" name="Google Shape;912;p69"/>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913" name="Google Shape;913;p69"/>
          <p:cNvSpPr txBox="1"/>
          <p:nvPr/>
        </p:nvSpPr>
        <p:spPr>
          <a:xfrm>
            <a:off x="2378644" y="1028520"/>
            <a:ext cx="4743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914" name="Google Shape;914;p69"/>
          <p:cNvPicPr preferRelativeResize="0"/>
          <p:nvPr/>
        </p:nvPicPr>
        <p:blipFill rotWithShape="1">
          <a:blip r:embed="rId4">
            <a:alphaModFix/>
          </a:blip>
          <a:srcRect/>
          <a:stretch/>
        </p:blipFill>
        <p:spPr>
          <a:xfrm>
            <a:off x="2844278" y="1305467"/>
            <a:ext cx="286114" cy="286114"/>
          </a:xfrm>
          <a:prstGeom prst="rect">
            <a:avLst/>
          </a:prstGeom>
          <a:noFill/>
          <a:ln>
            <a:noFill/>
          </a:ln>
        </p:spPr>
      </p:pic>
      <p:sp>
        <p:nvSpPr>
          <p:cNvPr id="915" name="Google Shape;915;p69"/>
          <p:cNvSpPr txBox="1"/>
          <p:nvPr/>
        </p:nvSpPr>
        <p:spPr>
          <a:xfrm>
            <a:off x="3130391" y="1330469"/>
            <a:ext cx="17931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916" name="Google Shape;916;p69"/>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917" name="Google Shape;917;p69"/>
          <p:cNvSpPr/>
          <p:nvPr/>
        </p:nvSpPr>
        <p:spPr>
          <a:xfrm rot="5400000">
            <a:off x="3608819" y="3877998"/>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9"/>
          <p:cNvSpPr txBox="1"/>
          <p:nvPr/>
        </p:nvSpPr>
        <p:spPr>
          <a:xfrm>
            <a:off x="3573547" y="2639754"/>
            <a:ext cx="18678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919" name="Google Shape;919;p69"/>
          <p:cNvSpPr txBox="1"/>
          <p:nvPr/>
        </p:nvSpPr>
        <p:spPr>
          <a:xfrm>
            <a:off x="3802174" y="3848025"/>
            <a:ext cx="327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1</a:t>
            </a:r>
            <a:endParaRPr/>
          </a:p>
        </p:txBody>
      </p:sp>
      <p:sp>
        <p:nvSpPr>
          <p:cNvPr id="920" name="Google Shape;920;p69"/>
          <p:cNvSpPr/>
          <p:nvPr/>
        </p:nvSpPr>
        <p:spPr>
          <a:xfrm rot="5400000">
            <a:off x="7058039" y="1131114"/>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9"/>
          <p:cNvSpPr txBox="1"/>
          <p:nvPr/>
        </p:nvSpPr>
        <p:spPr>
          <a:xfrm>
            <a:off x="7251394" y="1101141"/>
            <a:ext cx="327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2</a:t>
            </a:r>
            <a:endParaRPr/>
          </a:p>
        </p:txBody>
      </p:sp>
      <p:sp>
        <p:nvSpPr>
          <p:cNvPr id="922" name="Google Shape;922;p69"/>
          <p:cNvSpPr/>
          <p:nvPr/>
        </p:nvSpPr>
        <p:spPr>
          <a:xfrm rot="5400000">
            <a:off x="4655284" y="2219256"/>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9"/>
          <p:cNvSpPr txBox="1"/>
          <p:nvPr/>
        </p:nvSpPr>
        <p:spPr>
          <a:xfrm>
            <a:off x="4848639" y="2189283"/>
            <a:ext cx="327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3</a:t>
            </a:r>
            <a:endParaRPr/>
          </a:p>
        </p:txBody>
      </p:sp>
      <p:sp>
        <p:nvSpPr>
          <p:cNvPr id="924" name="Google Shape;924;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1. Zoom Annotate">
  <p:cSld name="CUSTOM_2_7_2_1_1_1_2_1">
    <p:spTree>
      <p:nvGrpSpPr>
        <p:cNvPr id="1" name="Shape 925"/>
        <p:cNvGrpSpPr/>
        <p:nvPr/>
      </p:nvGrpSpPr>
      <p:grpSpPr>
        <a:xfrm>
          <a:off x="0" y="0"/>
          <a:ext cx="0" cy="0"/>
          <a:chOff x="0" y="0"/>
          <a:chExt cx="0" cy="0"/>
        </a:xfrm>
      </p:grpSpPr>
      <p:cxnSp>
        <p:nvCxnSpPr>
          <p:cNvPr id="926" name="Google Shape;926;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7" name="Google Shape;927;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8" name="Google Shape;928;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9" name="Google Shape;929;p70"/>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930" name="Google Shape;930;p70"/>
          <p:cNvPicPr preferRelativeResize="0"/>
          <p:nvPr/>
        </p:nvPicPr>
        <p:blipFill>
          <a:blip r:embed="rId2">
            <a:alphaModFix/>
          </a:blip>
          <a:stretch>
            <a:fillRect/>
          </a:stretch>
        </p:blipFill>
        <p:spPr>
          <a:xfrm>
            <a:off x="673550" y="807780"/>
            <a:ext cx="7663790" cy="3951375"/>
          </a:xfrm>
          <a:prstGeom prst="rect">
            <a:avLst/>
          </a:prstGeom>
          <a:noFill/>
          <a:ln w="9525" cap="flat" cmpd="sng">
            <a:solidFill>
              <a:srgbClr val="666666"/>
            </a:solidFill>
            <a:prstDash val="solid"/>
            <a:round/>
            <a:headEnd type="none" w="sm" len="sm"/>
            <a:tailEnd type="none" w="sm" len="sm"/>
          </a:ln>
        </p:spPr>
      </p:pic>
      <p:sp>
        <p:nvSpPr>
          <p:cNvPr id="931" name="Google Shape;931;p70"/>
          <p:cNvSpPr txBox="1"/>
          <p:nvPr/>
        </p:nvSpPr>
        <p:spPr>
          <a:xfrm>
            <a:off x="1028700" y="2958175"/>
            <a:ext cx="7233600" cy="13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marL="0" lvl="0" indent="0" algn="l" rtl="0">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lang="en" sz="2000" b="1">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lang="en" sz="2000" b="1">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lang="en" sz="2000" b="1">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932" name="Google Shape;932;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itle Slide Project Management">
  <p:cSld name="CUSTOM_2_3_1_1_1_1_1_2_1_2_1_1_1_1_2_2_1_2_1_1_1_3_1">
    <p:spTree>
      <p:nvGrpSpPr>
        <p:cNvPr id="1"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8"/>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70" name="Google Shape;70;p8"/>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72" name="Google Shape;72;p8"/>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73" name="Google Shape;73;p8"/>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74" name="Google Shape;74;p8"/>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75" name="Google Shape;75;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76" name="Google Shape;76;p8"/>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2. Zoom Annotate with Shared Screen">
  <p:cSld name="CUSTOM_2_7_2_1_1_1_2_1_1">
    <p:spTree>
      <p:nvGrpSpPr>
        <p:cNvPr id="1" name="Shape 933"/>
        <p:cNvGrpSpPr/>
        <p:nvPr/>
      </p:nvGrpSpPr>
      <p:grpSpPr>
        <a:xfrm>
          <a:off x="0" y="0"/>
          <a:ext cx="0" cy="0"/>
          <a:chOff x="0" y="0"/>
          <a:chExt cx="0" cy="0"/>
        </a:xfrm>
      </p:grpSpPr>
      <p:cxnSp>
        <p:nvCxnSpPr>
          <p:cNvPr id="934" name="Google Shape;934;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5" name="Google Shape;93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6" name="Google Shape;936;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7" name="Google Shape;937;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71"/>
          <p:cNvSpPr txBox="1"/>
          <p:nvPr/>
        </p:nvSpPr>
        <p:spPr>
          <a:xfrm>
            <a:off x="-12300" y="0"/>
            <a:ext cx="9144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939" name="Google Shape;939;p71"/>
          <p:cNvPicPr preferRelativeResize="0"/>
          <p:nvPr/>
        </p:nvPicPr>
        <p:blipFill rotWithShape="1">
          <a:blip r:embed="rId2">
            <a:alphaModFix/>
          </a:blip>
          <a:srcRect/>
          <a:stretch/>
        </p:blipFill>
        <p:spPr>
          <a:xfrm>
            <a:off x="685399" y="781988"/>
            <a:ext cx="7773213" cy="3987779"/>
          </a:xfrm>
          <a:prstGeom prst="rect">
            <a:avLst/>
          </a:prstGeom>
          <a:noFill/>
          <a:ln>
            <a:noFill/>
          </a:ln>
        </p:spPr>
      </p:pic>
      <p:pic>
        <p:nvPicPr>
          <p:cNvPr id="940" name="Google Shape;940;p71"/>
          <p:cNvPicPr preferRelativeResize="0"/>
          <p:nvPr/>
        </p:nvPicPr>
        <p:blipFill rotWithShape="1">
          <a:blip r:embed="rId3">
            <a:alphaModFix/>
          </a:blip>
          <a:srcRect l="7920" r="7911"/>
          <a:stretch/>
        </p:blipFill>
        <p:spPr>
          <a:xfrm>
            <a:off x="1656513" y="1046867"/>
            <a:ext cx="5830987" cy="3279915"/>
          </a:xfrm>
          <a:prstGeom prst="rect">
            <a:avLst/>
          </a:prstGeom>
          <a:noFill/>
          <a:ln>
            <a:noFill/>
          </a:ln>
        </p:spPr>
      </p:pic>
      <p:pic>
        <p:nvPicPr>
          <p:cNvPr id="941" name="Google Shape;941;p71"/>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dist="19050" dir="5400000" algn="bl" rotWithShape="0">
              <a:srgbClr val="000000">
                <a:alpha val="50000"/>
              </a:srgbClr>
            </a:outerShdw>
          </a:effectLst>
        </p:spPr>
      </p:pic>
      <p:sp>
        <p:nvSpPr>
          <p:cNvPr id="942" name="Google Shape;942;p71"/>
          <p:cNvSpPr txBox="1"/>
          <p:nvPr/>
        </p:nvSpPr>
        <p:spPr>
          <a:xfrm>
            <a:off x="2025425" y="782000"/>
            <a:ext cx="2295600" cy="22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943" name="Google Shape;943;p71"/>
          <p:cNvSpPr/>
          <p:nvPr/>
        </p:nvSpPr>
        <p:spPr>
          <a:xfrm rot="10800000" flipH="1">
            <a:off x="3739344" y="1462898"/>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944"/>
        <p:cNvGrpSpPr/>
        <p:nvPr/>
      </p:nvGrpSpPr>
      <p:grpSpPr>
        <a:xfrm>
          <a:off x="0" y="0"/>
          <a:ext cx="0" cy="0"/>
          <a:chOff x="0" y="0"/>
          <a:chExt cx="0" cy="0"/>
        </a:xfrm>
      </p:grpSpPr>
      <p:pic>
        <p:nvPicPr>
          <p:cNvPr id="945" name="Google Shape;945;p7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6" name="Google Shape;946;p7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2"/>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7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50" name="Google Shape;950;p72"/>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951" name="Google Shape;951;p72"/>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72"/>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953" name="Google Shape;953;p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4. Zoom Annotate Instructions">
  <p:cSld name="CUSTOM_2_3_1_1_1_1_1_2_1_2_1_1_1_1_2_1_1_1">
    <p:spTree>
      <p:nvGrpSpPr>
        <p:cNvPr id="1" name="Shape 954"/>
        <p:cNvGrpSpPr/>
        <p:nvPr/>
      </p:nvGrpSpPr>
      <p:grpSpPr>
        <a:xfrm>
          <a:off x="0" y="0"/>
          <a:ext cx="0" cy="0"/>
          <a:chOff x="0" y="0"/>
          <a:chExt cx="0" cy="0"/>
        </a:xfrm>
      </p:grpSpPr>
      <p:pic>
        <p:nvPicPr>
          <p:cNvPr id="955" name="Google Shape;955;p7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6" name="Google Shape;956;p7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59" name="Google Shape;959;p73"/>
          <p:cNvSpPr txBox="1">
            <a:spLocks noGrp="1"/>
          </p:cNvSpPr>
          <p:nvPr>
            <p:ph type="title"/>
          </p:nvPr>
        </p:nvSpPr>
        <p:spPr>
          <a:xfrm>
            <a:off x="273975" y="1350588"/>
            <a:ext cx="8595300" cy="2456400"/>
          </a:xfrm>
          <a:prstGeom prst="rect">
            <a:avLst/>
          </a:prstGeom>
          <a:noFill/>
          <a:ln>
            <a:noFill/>
          </a:ln>
        </p:spPr>
        <p:txBody>
          <a:bodyPr spcFirstLastPara="1" wrap="square" lIns="457200"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a:endParaRPr/>
          </a:p>
        </p:txBody>
      </p:sp>
      <p:pic>
        <p:nvPicPr>
          <p:cNvPr id="960" name="Google Shape;960;p73"/>
          <p:cNvPicPr preferRelativeResize="0"/>
          <p:nvPr/>
        </p:nvPicPr>
        <p:blipFill rotWithShape="1">
          <a:blip r:embed="rId3">
            <a:alphaModFix/>
          </a:blip>
          <a:srcRect l="29" r="19"/>
          <a:stretch/>
        </p:blipFill>
        <p:spPr>
          <a:xfrm>
            <a:off x="351817" y="399000"/>
            <a:ext cx="8440378" cy="840100"/>
          </a:xfrm>
          <a:prstGeom prst="rect">
            <a:avLst/>
          </a:prstGeom>
          <a:noFill/>
          <a:ln>
            <a:noFill/>
          </a:ln>
        </p:spPr>
      </p:pic>
      <p:sp>
        <p:nvSpPr>
          <p:cNvPr id="961" name="Google Shape;961;p73"/>
          <p:cNvSpPr txBox="1">
            <a:spLocks noGrp="1"/>
          </p:cNvSpPr>
          <p:nvPr>
            <p:ph type="title" idx="2"/>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73"/>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963" name="Google Shape;963;p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5. Icebreaker: Two Truths and a Lie Slide 1">
  <p:cSld name="CUSTOM_2_3_1_1_1_1_1_2_1_2_1_1_1_1_1_2_1">
    <p:spTree>
      <p:nvGrpSpPr>
        <p:cNvPr id="1" name="Shape 964"/>
        <p:cNvGrpSpPr/>
        <p:nvPr/>
      </p:nvGrpSpPr>
      <p:grpSpPr>
        <a:xfrm>
          <a:off x="0" y="0"/>
          <a:ext cx="0" cy="0"/>
          <a:chOff x="0" y="0"/>
          <a:chExt cx="0" cy="0"/>
        </a:xfrm>
      </p:grpSpPr>
      <p:pic>
        <p:nvPicPr>
          <p:cNvPr id="965" name="Google Shape;965;p74"/>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966" name="Google Shape;966;p74"/>
          <p:cNvSpPr txBox="1"/>
          <p:nvPr/>
        </p:nvSpPr>
        <p:spPr>
          <a:xfrm>
            <a:off x="0" y="14792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967" name="Google Shape;967;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68" name="Google Shape;968;p74"/>
          <p:cNvSpPr txBox="1">
            <a:spLocks noGrp="1"/>
          </p:cNvSpPr>
          <p:nvPr>
            <p:ph type="title"/>
          </p:nvPr>
        </p:nvSpPr>
        <p:spPr>
          <a:xfrm>
            <a:off x="75" y="941300"/>
            <a:ext cx="9144000" cy="1048800"/>
          </a:xfrm>
          <a:prstGeom prst="rect">
            <a:avLst/>
          </a:prstGeom>
          <a:noFill/>
          <a:ln>
            <a:noFill/>
          </a:ln>
        </p:spPr>
        <p:txBody>
          <a:bodyPr spcFirstLastPara="1" wrap="square" lIns="457200" tIns="0" rIns="457200" bIns="457200" anchor="t" anchorCtr="0">
            <a:noAutofit/>
          </a:bodyPr>
          <a:lstStyle>
            <a:lvl1pPr lvl="0" algn="ctr" rtl="0">
              <a:spcBef>
                <a:spcPts val="0"/>
              </a:spcBef>
              <a:spcAft>
                <a:spcPts val="0"/>
              </a:spcAft>
              <a:buNone/>
              <a:defRPr sz="2400">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9" name="Google Shape;969;p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66. Icebreaker: Two Truths and a Lie Slide 2">
  <p:cSld name="CUSTOM_2_3_1_1_1_1_1_2_1_2_1_1_1_1_1_2_1_1">
    <p:spTree>
      <p:nvGrpSpPr>
        <p:cNvPr id="1" name="Shape 970"/>
        <p:cNvGrpSpPr/>
        <p:nvPr/>
      </p:nvGrpSpPr>
      <p:grpSpPr>
        <a:xfrm>
          <a:off x="0" y="0"/>
          <a:ext cx="0" cy="0"/>
          <a:chOff x="0" y="0"/>
          <a:chExt cx="0" cy="0"/>
        </a:xfrm>
      </p:grpSpPr>
      <p:sp>
        <p:nvSpPr>
          <p:cNvPr id="971" name="Google Shape;971;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72" name="Google Shape;972;p7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3" name="Google Shape;973;p75"/>
          <p:cNvPicPr preferRelativeResize="0"/>
          <p:nvPr/>
        </p:nvPicPr>
        <p:blipFill>
          <a:blip r:embed="rId2">
            <a:alphaModFix/>
          </a:blip>
          <a:stretch>
            <a:fillRect/>
          </a:stretch>
        </p:blipFill>
        <p:spPr>
          <a:xfrm>
            <a:off x="0" y="0"/>
            <a:ext cx="9144000" cy="5143500"/>
          </a:xfrm>
          <a:prstGeom prst="rect">
            <a:avLst/>
          </a:prstGeom>
          <a:noFill/>
          <a:ln>
            <a:noFill/>
          </a:ln>
        </p:spPr>
      </p:pic>
      <p:sp>
        <p:nvSpPr>
          <p:cNvPr id="974" name="Google Shape;974;p75"/>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975" name="Google Shape;975;p75"/>
          <p:cNvSpPr/>
          <p:nvPr/>
        </p:nvSpPr>
        <p:spPr>
          <a:xfrm flipH="1">
            <a:off x="724275" y="193777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5"/>
          <p:cNvSpPr/>
          <p:nvPr/>
        </p:nvSpPr>
        <p:spPr>
          <a:xfrm>
            <a:off x="457181" y="1345103"/>
            <a:ext cx="533400" cy="476700"/>
          </a:xfrm>
          <a:prstGeom prst="roundRect">
            <a:avLst>
              <a:gd name="adj" fmla="val 16667"/>
            </a:avLst>
          </a:prstGeom>
          <a:solidFill>
            <a:srgbClr val="E514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977" name="Google Shape;977;p75"/>
          <p:cNvSpPr/>
          <p:nvPr/>
        </p:nvSpPr>
        <p:spPr>
          <a:xfrm rot="10800000">
            <a:off x="593344" y="1733888"/>
            <a:ext cx="261029" cy="144694"/>
          </a:xfrm>
          <a:prstGeom prst="flowChartExtract">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75"/>
          <p:cNvGrpSpPr/>
          <p:nvPr/>
        </p:nvGrpSpPr>
        <p:grpSpPr>
          <a:xfrm>
            <a:off x="3228956" y="1345103"/>
            <a:ext cx="533372" cy="533480"/>
            <a:chOff x="457200" y="1378813"/>
            <a:chExt cx="695400" cy="695450"/>
          </a:xfrm>
        </p:grpSpPr>
        <p:sp>
          <p:nvSpPr>
            <p:cNvPr id="979" name="Google Shape;979;p7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80" name="Google Shape;980;p75"/>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75"/>
          <p:cNvSpPr/>
          <p:nvPr/>
        </p:nvSpPr>
        <p:spPr>
          <a:xfrm flipH="1">
            <a:off x="3496050" y="193777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75"/>
          <p:cNvGrpSpPr/>
          <p:nvPr/>
        </p:nvGrpSpPr>
        <p:grpSpPr>
          <a:xfrm>
            <a:off x="6134081" y="1345853"/>
            <a:ext cx="533372" cy="533480"/>
            <a:chOff x="457200" y="1378813"/>
            <a:chExt cx="695400" cy="695450"/>
          </a:xfrm>
        </p:grpSpPr>
        <p:sp>
          <p:nvSpPr>
            <p:cNvPr id="983" name="Google Shape;983;p75"/>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84" name="Google Shape;984;p75"/>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5"/>
          <p:cNvSpPr/>
          <p:nvPr/>
        </p:nvSpPr>
        <p:spPr>
          <a:xfrm flipH="1">
            <a:off x="6401175" y="193852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5"/>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75"/>
          <p:cNvSpPr txBox="1">
            <a:spLocks noGrp="1"/>
          </p:cNvSpPr>
          <p:nvPr>
            <p:ph type="subTitle" idx="3"/>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7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9" name="Google Shape;989;p7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90" name="Google Shape;990;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1" name="Google Shape;991;p75"/>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992" name="Google Shape;992;p7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67. Icebreaker: Would You Rather Poll">
  <p:cSld name="CUSTOM_2_3_1_1_1_1_1_2_1_2_1_1_1_1_1_4_1_1">
    <p:spTree>
      <p:nvGrpSpPr>
        <p:cNvPr id="1" name="Shape 993"/>
        <p:cNvGrpSpPr/>
        <p:nvPr/>
      </p:nvGrpSpPr>
      <p:grpSpPr>
        <a:xfrm>
          <a:off x="0" y="0"/>
          <a:ext cx="0" cy="0"/>
          <a:chOff x="0" y="0"/>
          <a:chExt cx="0" cy="0"/>
        </a:xfrm>
      </p:grpSpPr>
      <p:sp>
        <p:nvSpPr>
          <p:cNvPr id="994" name="Google Shape;994;p7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6" name="Google Shape;996;p7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76"/>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998" name="Google Shape;998;p76"/>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99" name="Google Shape;999;p76"/>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000" name="Google Shape;1000;p76"/>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001" name="Google Shape;1001;p76"/>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002" name="Google Shape;100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3" name="Google Shape;1003;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68. Icebreaker: Would You Rather Poll 3">
  <p:cSld name="CUSTOM_2_3_1_1_1_1_1_2_1_2_1_1_1_1_1_4_1_1_1">
    <p:spTree>
      <p:nvGrpSpPr>
        <p:cNvPr id="1" name="Shape 1004"/>
        <p:cNvGrpSpPr/>
        <p:nvPr/>
      </p:nvGrpSpPr>
      <p:grpSpPr>
        <a:xfrm>
          <a:off x="0" y="0"/>
          <a:ext cx="0" cy="0"/>
          <a:chOff x="0" y="0"/>
          <a:chExt cx="0" cy="0"/>
        </a:xfrm>
      </p:grpSpPr>
      <p:sp>
        <p:nvSpPr>
          <p:cNvPr id="1005" name="Google Shape;1005;p7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7" name="Google Shape;1007;p7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8" name="Google Shape;1008;p77"/>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009" name="Google Shape;1009;p77"/>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010" name="Google Shape;1010;p7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011" name="Google Shape;1011;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1012" name="Google Shape;1012;p77"/>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013" name="Google Shape;1013;p77"/>
          <p:cNvPicPr preferRelativeResize="0"/>
          <p:nvPr/>
        </p:nvPicPr>
        <p:blipFill rotWithShape="1">
          <a:blip r:embed="rId4">
            <a:alphaModFix/>
          </a:blip>
          <a:srcRect l="826" r="826"/>
          <a:stretch/>
        </p:blipFill>
        <p:spPr>
          <a:xfrm>
            <a:off x="4980200" y="1335450"/>
            <a:ext cx="3531688" cy="3418672"/>
          </a:xfrm>
          <a:prstGeom prst="rect">
            <a:avLst/>
          </a:prstGeom>
          <a:noFill/>
          <a:ln>
            <a:noFill/>
          </a:ln>
        </p:spPr>
      </p:pic>
      <p:cxnSp>
        <p:nvCxnSpPr>
          <p:cNvPr id="1014" name="Google Shape;1014;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69. Icebreaker: Would You Rather Poll 4">
  <p:cSld name="CUSTOM_2_3_1_1_1_1_1_2_1_2_1_1_1_1_1_4_1_1_1_1">
    <p:spTree>
      <p:nvGrpSpPr>
        <p:cNvPr id="1" name="Shape 1015"/>
        <p:cNvGrpSpPr/>
        <p:nvPr/>
      </p:nvGrpSpPr>
      <p:grpSpPr>
        <a:xfrm>
          <a:off x="0" y="0"/>
          <a:ext cx="0" cy="0"/>
          <a:chOff x="0" y="0"/>
          <a:chExt cx="0" cy="0"/>
        </a:xfrm>
      </p:grpSpPr>
      <p:sp>
        <p:nvSpPr>
          <p:cNvPr id="1016" name="Google Shape;1016;p7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8" name="Google Shape;1018;p7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78"/>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2400">
              <a:solidFill>
                <a:schemeClr val="dk1"/>
              </a:solidFill>
              <a:latin typeface="Roboto Medium"/>
              <a:ea typeface="Roboto Medium"/>
              <a:cs typeface="Roboto Medium"/>
              <a:sym typeface="Roboto Medium"/>
            </a:endParaRPr>
          </a:p>
        </p:txBody>
      </p:sp>
      <p:sp>
        <p:nvSpPr>
          <p:cNvPr id="1020" name="Google Shape;1020;p78"/>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021" name="Google Shape;1021;p78"/>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022" name="Google Shape;1022;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024" name="Google Shape;1024;p78"/>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025" name="Google Shape;1025;p78"/>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70. Icebreaker: Would You Rather Poll 5">
  <p:cSld name="CUSTOM_2_3_1_1_1_1_1_2_1_2_1_1_1_1_1_4_1_1_1_1_1">
    <p:spTree>
      <p:nvGrpSpPr>
        <p:cNvPr id="1" name="Shape 1026"/>
        <p:cNvGrpSpPr/>
        <p:nvPr/>
      </p:nvGrpSpPr>
      <p:grpSpPr>
        <a:xfrm>
          <a:off x="0" y="0"/>
          <a:ext cx="0" cy="0"/>
          <a:chOff x="0" y="0"/>
          <a:chExt cx="0" cy="0"/>
        </a:xfrm>
      </p:grpSpPr>
      <p:sp>
        <p:nvSpPr>
          <p:cNvPr id="1027" name="Google Shape;1027;p7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29" name="Google Shape;1029;p7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79"/>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2400">
              <a:solidFill>
                <a:schemeClr val="dk1"/>
              </a:solidFill>
              <a:latin typeface="Roboto Medium"/>
              <a:ea typeface="Roboto Medium"/>
              <a:cs typeface="Roboto Medium"/>
              <a:sym typeface="Roboto Medium"/>
            </a:endParaRPr>
          </a:p>
        </p:txBody>
      </p:sp>
      <p:sp>
        <p:nvSpPr>
          <p:cNvPr id="1031" name="Google Shape;1031;p79"/>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032" name="Google Shape;1032;p79"/>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033" name="Google Shape;1033;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035" name="Google Shape;1035;p79"/>
          <p:cNvPicPr preferRelativeResize="0"/>
          <p:nvPr/>
        </p:nvPicPr>
        <p:blipFill rotWithShape="1">
          <a:blip r:embed="rId3">
            <a:alphaModFix/>
          </a:blip>
          <a:srcRect/>
          <a:stretch/>
        </p:blipFill>
        <p:spPr>
          <a:xfrm>
            <a:off x="5208800" y="1485900"/>
            <a:ext cx="3278350" cy="3278350"/>
          </a:xfrm>
          <a:prstGeom prst="rect">
            <a:avLst/>
          </a:prstGeom>
          <a:noFill/>
          <a:ln>
            <a:noFill/>
          </a:ln>
        </p:spPr>
      </p:pic>
      <p:pic>
        <p:nvPicPr>
          <p:cNvPr id="1036" name="Google Shape;1036;p79"/>
          <p:cNvPicPr preferRelativeResize="0"/>
          <p:nvPr/>
        </p:nvPicPr>
        <p:blipFill rotWithShape="1">
          <a:blip r:embed="rId4">
            <a:alphaModFix/>
          </a:blip>
          <a:srcRect/>
          <a:stretch/>
        </p:blipFill>
        <p:spPr>
          <a:xfrm>
            <a:off x="495300" y="1487838"/>
            <a:ext cx="3278350" cy="32783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1. Icebreaker: Ice Cream Flavor">
  <p:cSld name="CUSTOM_2_3_1_1_1_1_1_2_1_2_1_1_1_1_1_4_1_1_1_1_1_1">
    <p:spTree>
      <p:nvGrpSpPr>
        <p:cNvPr id="1" name="Shape 1037"/>
        <p:cNvGrpSpPr/>
        <p:nvPr/>
      </p:nvGrpSpPr>
      <p:grpSpPr>
        <a:xfrm>
          <a:off x="0" y="0"/>
          <a:ext cx="0" cy="0"/>
          <a:chOff x="0" y="0"/>
          <a:chExt cx="0" cy="0"/>
        </a:xfrm>
      </p:grpSpPr>
      <p:pic>
        <p:nvPicPr>
          <p:cNvPr id="1038" name="Google Shape;1038;p80"/>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039" name="Google Shape;1039;p8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41" name="Google Shape;1041;p8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42" name="Google Shape;1042;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43" name="Google Shape;1043;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44" name="Google Shape;1044;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itle Slide Product Management">
  <p:cSld name="CUSTOM_2_3_1_1_1_1_1_2_1_2_1_1_1_1_2_2_1_2_1_1_1_3_1_1">
    <p:spTree>
      <p:nvGrpSpPr>
        <p:cNvPr id="1" name="Shape 77"/>
        <p:cNvGrpSpPr/>
        <p:nvPr/>
      </p:nvGrpSpPr>
      <p:grpSpPr>
        <a:xfrm>
          <a:off x="0" y="0"/>
          <a:ext cx="0" cy="0"/>
          <a:chOff x="0" y="0"/>
          <a:chExt cx="0" cy="0"/>
        </a:xfrm>
      </p:grpSpPr>
      <p:pic>
        <p:nvPicPr>
          <p:cNvPr id="78" name="Google Shape;78;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 name="Google Shape;79;p9"/>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80" name="Google Shape;80;p9"/>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82" name="Google Shape;82;p9"/>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83" name="Google Shape;83;p9"/>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84" name="Google Shape;84;p9"/>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85" name="Google Shape;85;p9"/>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pic>
        <p:nvPicPr>
          <p:cNvPr id="86" name="Google Shape;86;p9"/>
          <p:cNvPicPr preferRelativeResize="0"/>
          <p:nvPr/>
        </p:nvPicPr>
        <p:blipFill>
          <a:blip r:embed="rId4">
            <a:alphaModFix/>
          </a:blip>
          <a:stretch>
            <a:fillRect/>
          </a:stretch>
        </p:blipFill>
        <p:spPr>
          <a:xfrm>
            <a:off x="705550" y="861300"/>
            <a:ext cx="2205299" cy="2023876"/>
          </a:xfrm>
          <a:prstGeom prst="rect">
            <a:avLst/>
          </a:prstGeom>
          <a:noFill/>
          <a:ln>
            <a:noFill/>
          </a:ln>
        </p:spPr>
      </p:pic>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2. Icebreaker: Where in the World 1">
  <p:cSld name="CUSTOM_2_3_1_1_1_1_1_2_1_2_1_1_1_1_1_4">
    <p:spTree>
      <p:nvGrpSpPr>
        <p:cNvPr id="1" name="Shape 1045"/>
        <p:cNvGrpSpPr/>
        <p:nvPr/>
      </p:nvGrpSpPr>
      <p:grpSpPr>
        <a:xfrm>
          <a:off x="0" y="0"/>
          <a:ext cx="0" cy="0"/>
          <a:chOff x="0" y="0"/>
          <a:chExt cx="0" cy="0"/>
        </a:xfrm>
      </p:grpSpPr>
      <p:pic>
        <p:nvPicPr>
          <p:cNvPr id="1046" name="Google Shape;1046;p8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7" name="Google Shape;1047;p81"/>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049" name="Google Shape;1049;p8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050" name="Google Shape;1050;p81"/>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051" name="Google Shape;1051;p8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3" name="Google Shape;1053;p8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81"/>
          <p:cNvSpPr txBox="1"/>
          <p:nvPr/>
        </p:nvSpPr>
        <p:spPr>
          <a:xfrm>
            <a:off x="273900" y="913550"/>
            <a:ext cx="6213300" cy="524100"/>
          </a:xfrm>
          <a:prstGeom prst="rect">
            <a:avLst/>
          </a:prstGeom>
          <a:noFill/>
          <a:ln>
            <a:noFill/>
          </a:ln>
        </p:spPr>
        <p:txBody>
          <a:bodyPr spcFirstLastPara="1" wrap="square" lIns="2743200" tIns="91425" rIns="91425" bIns="91425" anchor="t" anchorCtr="0">
            <a:noAutofit/>
          </a:bodyPr>
          <a:lstStyle/>
          <a:p>
            <a:pPr marL="0" lvl="0" indent="0" algn="l" rtl="0">
              <a:lnSpc>
                <a:spcPct val="115000"/>
              </a:lnSpc>
              <a:spcBef>
                <a:spcPts val="0"/>
              </a:spcBef>
              <a:spcAft>
                <a:spcPts val="0"/>
              </a:spcAft>
              <a:buNone/>
            </a:pPr>
            <a:r>
              <a:rPr lang="en" sz="2400" b="1">
                <a:solidFill>
                  <a:schemeClr val="dk1"/>
                </a:solidFill>
                <a:latin typeface="Roboto"/>
                <a:ea typeface="Roboto"/>
                <a:cs typeface="Roboto"/>
                <a:sym typeface="Roboto"/>
              </a:rPr>
              <a:t>Where in the World</a:t>
            </a:r>
            <a:endParaRPr sz="2400" b="1">
              <a:solidFill>
                <a:schemeClr val="dk1"/>
              </a:solidFill>
              <a:latin typeface="Roboto"/>
              <a:ea typeface="Roboto"/>
              <a:cs typeface="Roboto"/>
              <a:sym typeface="Roboto"/>
            </a:endParaRPr>
          </a:p>
        </p:txBody>
      </p:sp>
      <p:sp>
        <p:nvSpPr>
          <p:cNvPr id="1055" name="Google Shape;1055;p81"/>
          <p:cNvSpPr txBox="1">
            <a:spLocks noGrp="1"/>
          </p:cNvSpPr>
          <p:nvPr>
            <p:ph type="title" idx="2"/>
          </p:nvPr>
        </p:nvSpPr>
        <p:spPr>
          <a:xfrm>
            <a:off x="273900" y="1437650"/>
            <a:ext cx="8595300" cy="2369400"/>
          </a:xfrm>
          <a:prstGeom prst="rect">
            <a:avLst/>
          </a:prstGeom>
          <a:noFill/>
          <a:ln>
            <a:noFill/>
          </a:ln>
        </p:spPr>
        <p:txBody>
          <a:bodyPr spcFirstLastPara="1" wrap="square" lIns="27432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56" name="Google Shape;1056;p81"/>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3. Icebreaker: Where in the World 2">
  <p:cSld name="CUSTOM_2_3_1_1_1_1_1_2_1_2_1_1_1_1_1_4_2">
    <p:spTree>
      <p:nvGrpSpPr>
        <p:cNvPr id="1" name="Shape 1057"/>
        <p:cNvGrpSpPr/>
        <p:nvPr/>
      </p:nvGrpSpPr>
      <p:grpSpPr>
        <a:xfrm>
          <a:off x="0" y="0"/>
          <a:ext cx="0" cy="0"/>
          <a:chOff x="0" y="0"/>
          <a:chExt cx="0" cy="0"/>
        </a:xfrm>
      </p:grpSpPr>
      <p:sp>
        <p:nvSpPr>
          <p:cNvPr id="1058" name="Google Shape;105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9" name="Google Shape;1059;p8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60" name="Google Shape;1060;p82"/>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061" name="Google Shape;1061;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1062"/>
        <p:cNvGrpSpPr/>
        <p:nvPr/>
      </p:nvGrpSpPr>
      <p:grpSpPr>
        <a:xfrm>
          <a:off x="0" y="0"/>
          <a:ext cx="0" cy="0"/>
          <a:chOff x="0" y="0"/>
          <a:chExt cx="0" cy="0"/>
        </a:xfrm>
      </p:grpSpPr>
      <p:pic>
        <p:nvPicPr>
          <p:cNvPr id="1063" name="Google Shape;1063;p8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4" name="Google Shape;1064;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8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66" name="Google Shape;1066;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1067" name="Google Shape;1067;p83"/>
          <p:cNvGrpSpPr/>
          <p:nvPr/>
        </p:nvGrpSpPr>
        <p:grpSpPr>
          <a:xfrm>
            <a:off x="4167150" y="1202575"/>
            <a:ext cx="809700" cy="809700"/>
            <a:chOff x="1457325" y="1219200"/>
            <a:chExt cx="809700" cy="809700"/>
          </a:xfrm>
        </p:grpSpPr>
        <p:sp>
          <p:nvSpPr>
            <p:cNvPr id="1068" name="Google Shape;1068;p83"/>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3"/>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83"/>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1" name="Google Shape;1071;p83"/>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1072"/>
        <p:cNvGrpSpPr/>
        <p:nvPr/>
      </p:nvGrpSpPr>
      <p:grpSpPr>
        <a:xfrm>
          <a:off x="0" y="0"/>
          <a:ext cx="0" cy="0"/>
          <a:chOff x="0" y="0"/>
          <a:chExt cx="0" cy="0"/>
        </a:xfrm>
      </p:grpSpPr>
      <p:pic>
        <p:nvPicPr>
          <p:cNvPr id="1073" name="Google Shape;1073;p8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4" name="Google Shape;1074;p8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8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076" name="Google Shape;1076;p8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077" name="Google Shape;1077;p8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1078" name="Google Shape;1078;p8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079" name="Google Shape;1079;p84"/>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80"/>
        <p:cNvGrpSpPr/>
        <p:nvPr/>
      </p:nvGrpSpPr>
      <p:grpSpPr>
        <a:xfrm>
          <a:off x="0" y="0"/>
          <a:ext cx="0" cy="0"/>
          <a:chOff x="0" y="0"/>
          <a:chExt cx="0" cy="0"/>
        </a:xfrm>
      </p:grpSpPr>
      <p:pic>
        <p:nvPicPr>
          <p:cNvPr id="1081" name="Google Shape;1081;p8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82" name="Google Shape;1082;p8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84" name="Google Shape;1084;p8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85" name="Google Shape;1085;p8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8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7" name="Google Shape;1087;p8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88" name="Google Shape;1088;p8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89" name="Google Shape;1089;p8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3. Bullets 1–5 (Gray)">
  <p:cSld name="CUSTOM_2_7_1_4_1_1_1">
    <p:spTree>
      <p:nvGrpSpPr>
        <p:cNvPr id="1" name="Shape 1090"/>
        <p:cNvGrpSpPr/>
        <p:nvPr/>
      </p:nvGrpSpPr>
      <p:grpSpPr>
        <a:xfrm>
          <a:off x="0" y="0"/>
          <a:ext cx="0" cy="0"/>
          <a:chOff x="0" y="0"/>
          <a:chExt cx="0" cy="0"/>
        </a:xfrm>
      </p:grpSpPr>
      <p:sp>
        <p:nvSpPr>
          <p:cNvPr id="1091" name="Google Shape;1091;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3" name="Google Shape;1093;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4" name="Google Shape;1094;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5" name="Google Shape;1095;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96" name="Google Shape;1096;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7" name="Google Shape;1097;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8" name="Google Shape;1098;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9" name="Google Shape;1099;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3" name="Google Shape;1103;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4" name="Google Shape;1104;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5" name="Google Shape;1105;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7" name="Google Shape;1107;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108" name="Google Shape;1108;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109" name="Google Shape;1109;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110" name="Google Shape;1110;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111" name="Google Shape;1111;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5. Subsection Slide">
  <p:cSld name="CUSTOM_17_2_1_1_2_2">
    <p:spTree>
      <p:nvGrpSpPr>
        <p:cNvPr id="1" name="Shape 1112"/>
        <p:cNvGrpSpPr/>
        <p:nvPr/>
      </p:nvGrpSpPr>
      <p:grpSpPr>
        <a:xfrm>
          <a:off x="0" y="0"/>
          <a:ext cx="0" cy="0"/>
          <a:chOff x="0" y="0"/>
          <a:chExt cx="0" cy="0"/>
        </a:xfrm>
      </p:grpSpPr>
      <p:pic>
        <p:nvPicPr>
          <p:cNvPr id="1113" name="Google Shape;1113;p8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14" name="Google Shape;1114;p8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15" name="Google Shape;1115;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116" name="Google Shape;1116;p8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7" name="Google Shape;1117;p8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7. Text Only">
  <p:cSld name="CUSTOM_2_7_2_3">
    <p:spTree>
      <p:nvGrpSpPr>
        <p:cNvPr id="1" name="Shape 1118"/>
        <p:cNvGrpSpPr/>
        <p:nvPr/>
      </p:nvGrpSpPr>
      <p:grpSpPr>
        <a:xfrm>
          <a:off x="0" y="0"/>
          <a:ext cx="0" cy="0"/>
          <a:chOff x="0" y="0"/>
          <a:chExt cx="0" cy="0"/>
        </a:xfrm>
      </p:grpSpPr>
      <p:sp>
        <p:nvSpPr>
          <p:cNvPr id="1119" name="Google Shape;1119;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0" name="Google Shape;1120;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21" name="Google Shape;1121;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3" name="Google Shape;1123;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4" name="Google Shape;1124;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8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7. Text Only 1">
  <p:cSld name="CUSTOM_2_7_2_4">
    <p:spTree>
      <p:nvGrpSpPr>
        <p:cNvPr id="1" name="Shape 1126"/>
        <p:cNvGrpSpPr/>
        <p:nvPr/>
      </p:nvGrpSpPr>
      <p:grpSpPr>
        <a:xfrm>
          <a:off x="0" y="0"/>
          <a:ext cx="0" cy="0"/>
          <a:chOff x="0" y="0"/>
          <a:chExt cx="0" cy="0"/>
        </a:xfrm>
      </p:grpSpPr>
      <p:sp>
        <p:nvSpPr>
          <p:cNvPr id="1127" name="Google Shape;112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29" name="Google Shape;112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30" name="Google Shape;113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1" name="Google Shape;113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2" name="Google Shape;113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8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6. Transition Slide">
  <p:cSld name="CUSTOM_17_2_1_2_3">
    <p:spTree>
      <p:nvGrpSpPr>
        <p:cNvPr id="1" name="Shape 1134"/>
        <p:cNvGrpSpPr/>
        <p:nvPr/>
      </p:nvGrpSpPr>
      <p:grpSpPr>
        <a:xfrm>
          <a:off x="0" y="0"/>
          <a:ext cx="0" cy="0"/>
          <a:chOff x="0" y="0"/>
          <a:chExt cx="0" cy="0"/>
        </a:xfrm>
      </p:grpSpPr>
      <p:pic>
        <p:nvPicPr>
          <p:cNvPr id="1135" name="Google Shape;1135;p9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6" name="Google Shape;1136;p9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37" name="Google Shape;1137;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8" name="Google Shape;1138;p9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Title Slide Worksheet">
  <p:cSld name="CUSTOM_2_3_1_1_1_1_1_2_1_2_1_1_1_1_2_2_1_2_1_1_1_1">
    <p:spTree>
      <p:nvGrpSpPr>
        <p:cNvPr id="1" name="Shape 87"/>
        <p:cNvGrpSpPr/>
        <p:nvPr/>
      </p:nvGrpSpPr>
      <p:grpSpPr>
        <a:xfrm>
          <a:off x="0" y="0"/>
          <a:ext cx="0" cy="0"/>
          <a:chOff x="0" y="0"/>
          <a:chExt cx="0" cy="0"/>
        </a:xfrm>
      </p:grpSpPr>
      <p:pic>
        <p:nvPicPr>
          <p:cNvPr id="88" name="Google Shape;88;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9" name="Google Shape;89;p10"/>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90" name="Google Shape;90;p10"/>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Google Shape;91;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92" name="Google Shape;92;p10"/>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93" name="Google Shape;93;p10"/>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94" name="Google Shape;94;p10"/>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95" name="Google Shape;95;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96" name="Google Shape;96;p10"/>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4. Numbered 1–3 (Green)">
  <p:cSld name="CUSTOM_2_7_1_5_3">
    <p:spTree>
      <p:nvGrpSpPr>
        <p:cNvPr id="1" name="Shape 1139"/>
        <p:cNvGrpSpPr/>
        <p:nvPr/>
      </p:nvGrpSpPr>
      <p:grpSpPr>
        <a:xfrm>
          <a:off x="0" y="0"/>
          <a:ext cx="0" cy="0"/>
          <a:chOff x="0" y="0"/>
          <a:chExt cx="0" cy="0"/>
        </a:xfrm>
      </p:grpSpPr>
      <p:sp>
        <p:nvSpPr>
          <p:cNvPr id="1140" name="Google Shape;1140;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1" name="Google Shape;1141;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2" name="Google Shape;1142;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3" name="Google Shape;1143;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4" name="Google Shape;1144;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5" name="Google Shape;1145;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46" name="Google Shape;1146;p91"/>
          <p:cNvGrpSpPr/>
          <p:nvPr/>
        </p:nvGrpSpPr>
        <p:grpSpPr>
          <a:xfrm>
            <a:off x="457181" y="1345103"/>
            <a:ext cx="533372" cy="533480"/>
            <a:chOff x="457200" y="1378813"/>
            <a:chExt cx="695400" cy="695450"/>
          </a:xfrm>
        </p:grpSpPr>
        <p:sp>
          <p:nvSpPr>
            <p:cNvPr id="1147" name="Google Shape;1147;p9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148" name="Google Shape;1148;p91"/>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9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1"/>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51" name="Google Shape;1151;p91"/>
          <p:cNvGrpSpPr/>
          <p:nvPr/>
        </p:nvGrpSpPr>
        <p:grpSpPr>
          <a:xfrm>
            <a:off x="3228956" y="1345103"/>
            <a:ext cx="533372" cy="533480"/>
            <a:chOff x="457200" y="1378813"/>
            <a:chExt cx="695400" cy="695450"/>
          </a:xfrm>
        </p:grpSpPr>
        <p:sp>
          <p:nvSpPr>
            <p:cNvPr id="1152" name="Google Shape;1152;p9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153" name="Google Shape;1153;p91"/>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9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1"/>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56" name="Google Shape;1156;p91"/>
          <p:cNvGrpSpPr/>
          <p:nvPr/>
        </p:nvGrpSpPr>
        <p:grpSpPr>
          <a:xfrm>
            <a:off x="6134081" y="1345853"/>
            <a:ext cx="533372" cy="533480"/>
            <a:chOff x="457200" y="1378813"/>
            <a:chExt cx="695400" cy="695450"/>
          </a:xfrm>
        </p:grpSpPr>
        <p:sp>
          <p:nvSpPr>
            <p:cNvPr id="1157" name="Google Shape;1157;p9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158" name="Google Shape;1158;p91"/>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9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1"/>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161"/>
        <p:cNvGrpSpPr/>
        <p:nvPr/>
      </p:nvGrpSpPr>
      <p:grpSpPr>
        <a:xfrm>
          <a:off x="0" y="0"/>
          <a:ext cx="0" cy="0"/>
          <a:chOff x="0" y="0"/>
          <a:chExt cx="0" cy="0"/>
        </a:xfrm>
      </p:grpSpPr>
      <p:sp>
        <p:nvSpPr>
          <p:cNvPr id="1162" name="Google Shape;1162;p9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4" name="Google Shape;1164;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5" name="Google Shape;1165;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6" name="Google Shape;1166;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7" name="Google Shape;1167;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68" name="Google Shape;1168;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9" name="Google Shape;1169;p9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9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4" name="Google Shape;1174;p9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5" name="Google Shape;1175;p9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76" name="Google Shape;1176;p9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177" name="Google Shape;1177;p9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178" name="Google Shape;1178;p9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179" name="Google Shape;1179;p9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5. Subsection Slide 1">
  <p:cSld name="CUSTOM_17_2_1_1_2_3">
    <p:spTree>
      <p:nvGrpSpPr>
        <p:cNvPr id="1" name="Shape 1180"/>
        <p:cNvGrpSpPr/>
        <p:nvPr/>
      </p:nvGrpSpPr>
      <p:grpSpPr>
        <a:xfrm>
          <a:off x="0" y="0"/>
          <a:ext cx="0" cy="0"/>
          <a:chOff x="0" y="0"/>
          <a:chExt cx="0" cy="0"/>
        </a:xfrm>
      </p:grpSpPr>
      <p:pic>
        <p:nvPicPr>
          <p:cNvPr id="1181" name="Google Shape;1181;p9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82" name="Google Shape;1182;p9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83" name="Google Shape;1183;p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184" name="Google Shape;1184;p93"/>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85" name="Google Shape;1185;p9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186"/>
        <p:cNvGrpSpPr/>
        <p:nvPr/>
      </p:nvGrpSpPr>
      <p:grpSpPr>
        <a:xfrm>
          <a:off x="0" y="0"/>
          <a:ext cx="0" cy="0"/>
          <a:chOff x="0" y="0"/>
          <a:chExt cx="0" cy="0"/>
        </a:xfrm>
      </p:grpSpPr>
      <p:pic>
        <p:nvPicPr>
          <p:cNvPr id="1187" name="Google Shape;1187;p9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88" name="Google Shape;1188;p9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9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91" name="Google Shape;1191;p9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92" name="Google Shape;1192;p9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3" name="Google Shape;1193;p9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94" name="Google Shape;1194;p9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95"/>
        <p:cNvGrpSpPr/>
        <p:nvPr/>
      </p:nvGrpSpPr>
      <p:grpSpPr>
        <a:xfrm>
          <a:off x="0" y="0"/>
          <a:ext cx="0" cy="0"/>
          <a:chOff x="0" y="0"/>
          <a:chExt cx="0" cy="0"/>
        </a:xfrm>
      </p:grpSpPr>
      <p:pic>
        <p:nvPicPr>
          <p:cNvPr id="1196" name="Google Shape;1196;p9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97" name="Google Shape;1197;p9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8" name="Google Shape;1198;p9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9" name="Google Shape;1199;p9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9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1" name="Google Shape;1201;p9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202" name="Google Shape;1202;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03" name="Google Shape;1203;p9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4" name="Google Shape;1204;p9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5" name="Google Shape;1205;p9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7. Text Only 2">
  <p:cSld name="CUSTOM_2_7_2_5">
    <p:spTree>
      <p:nvGrpSpPr>
        <p:cNvPr id="1" name="Shape 1206"/>
        <p:cNvGrpSpPr/>
        <p:nvPr/>
      </p:nvGrpSpPr>
      <p:grpSpPr>
        <a:xfrm>
          <a:off x="0" y="0"/>
          <a:ext cx="0" cy="0"/>
          <a:chOff x="0" y="0"/>
          <a:chExt cx="0" cy="0"/>
        </a:xfrm>
      </p:grpSpPr>
      <p:sp>
        <p:nvSpPr>
          <p:cNvPr id="1207" name="Google Shape;1207;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8" name="Google Shape;1208;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9" name="Google Shape;1209;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10" name="Google Shape;1210;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11" name="Google Shape;1211;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2" name="Google Shape;1212;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3" name="Google Shape;1213;p96"/>
          <p:cNvSpPr txBox="1">
            <a:spLocks noGrp="1"/>
          </p:cNvSpPr>
          <p:nvPr>
            <p:ph type="body" idx="3"/>
          </p:nvPr>
        </p:nvSpPr>
        <p:spPr>
          <a:xfrm>
            <a:off x="175" y="1284250"/>
            <a:ext cx="9144000" cy="34620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6. Transition Slide 1">
  <p:cSld name="CUSTOM_17_2_1_2_4">
    <p:spTree>
      <p:nvGrpSpPr>
        <p:cNvPr id="1" name="Shape 1214"/>
        <p:cNvGrpSpPr/>
        <p:nvPr/>
      </p:nvGrpSpPr>
      <p:grpSpPr>
        <a:xfrm>
          <a:off x="0" y="0"/>
          <a:ext cx="0" cy="0"/>
          <a:chOff x="0" y="0"/>
          <a:chExt cx="0" cy="0"/>
        </a:xfrm>
      </p:grpSpPr>
      <p:pic>
        <p:nvPicPr>
          <p:cNvPr id="1215" name="Google Shape;1215;p9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16" name="Google Shape;1216;p9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17" name="Google Shape;1217;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18" name="Google Shape;1218;p9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57. The End">
  <p:cSld name="CUSTOM_7_1">
    <p:spTree>
      <p:nvGrpSpPr>
        <p:cNvPr id="1" name="Shape 1219"/>
        <p:cNvGrpSpPr/>
        <p:nvPr/>
      </p:nvGrpSpPr>
      <p:grpSpPr>
        <a:xfrm>
          <a:off x="0" y="0"/>
          <a:ext cx="0" cy="0"/>
          <a:chOff x="0" y="0"/>
          <a:chExt cx="0" cy="0"/>
        </a:xfrm>
      </p:grpSpPr>
      <p:pic>
        <p:nvPicPr>
          <p:cNvPr id="1220" name="Google Shape;1220;p9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1" name="Google Shape;1221;p9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222" name="Google Shape;1222;p9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223" name="Google Shape;1223;p9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82. Numbered 1–3">
  <p:cSld name="CUSTOM_2_7_1_5_4">
    <p:spTree>
      <p:nvGrpSpPr>
        <p:cNvPr id="1" name="Shape 1224"/>
        <p:cNvGrpSpPr/>
        <p:nvPr/>
      </p:nvGrpSpPr>
      <p:grpSpPr>
        <a:xfrm>
          <a:off x="0" y="0"/>
          <a:ext cx="0" cy="0"/>
          <a:chOff x="0" y="0"/>
          <a:chExt cx="0" cy="0"/>
        </a:xfrm>
      </p:grpSpPr>
      <p:sp>
        <p:nvSpPr>
          <p:cNvPr id="1225" name="Google Shape;1225;p9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7" name="Google Shape;1227;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1228" name="Google Shape;1228;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9" name="Google Shape;1229;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0" name="Google Shape;1230;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1231" name="Google Shape;1231;p99"/>
          <p:cNvGrpSpPr/>
          <p:nvPr/>
        </p:nvGrpSpPr>
        <p:grpSpPr>
          <a:xfrm>
            <a:off x="457200" y="1378813"/>
            <a:ext cx="776889" cy="621300"/>
            <a:chOff x="457200" y="1378813"/>
            <a:chExt cx="776889" cy="621300"/>
          </a:xfrm>
        </p:grpSpPr>
        <p:sp>
          <p:nvSpPr>
            <p:cNvPr id="1232" name="Google Shape;1232;p9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3" name="Google Shape;1233;p9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234" name="Google Shape;1234;p99"/>
          <p:cNvGrpSpPr/>
          <p:nvPr/>
        </p:nvGrpSpPr>
        <p:grpSpPr>
          <a:xfrm>
            <a:off x="457200" y="2228725"/>
            <a:ext cx="776889" cy="621300"/>
            <a:chOff x="457200" y="1378813"/>
            <a:chExt cx="776889" cy="621300"/>
          </a:xfrm>
        </p:grpSpPr>
        <p:sp>
          <p:nvSpPr>
            <p:cNvPr id="1235" name="Google Shape;1235;p9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6" name="Google Shape;1236;p9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237" name="Google Shape;1237;p99"/>
          <p:cNvGrpSpPr/>
          <p:nvPr/>
        </p:nvGrpSpPr>
        <p:grpSpPr>
          <a:xfrm>
            <a:off x="457200" y="3073850"/>
            <a:ext cx="776889" cy="621300"/>
            <a:chOff x="457200" y="1378813"/>
            <a:chExt cx="776889" cy="621300"/>
          </a:xfrm>
        </p:grpSpPr>
        <p:sp>
          <p:nvSpPr>
            <p:cNvPr id="1238" name="Google Shape;1238;p9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39" name="Google Shape;1239;p9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240" name="Google Shape;1240;p9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41" name="Google Shape;1241;p9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44" name="Google Shape;1244;p9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45" name="Google Shape;1245;p9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1246"/>
        <p:cNvGrpSpPr/>
        <p:nvPr/>
      </p:nvGrpSpPr>
      <p:grpSpPr>
        <a:xfrm>
          <a:off x="0" y="0"/>
          <a:ext cx="0" cy="0"/>
          <a:chOff x="0" y="0"/>
          <a:chExt cx="0" cy="0"/>
        </a:xfrm>
      </p:grpSpPr>
      <p:sp>
        <p:nvSpPr>
          <p:cNvPr id="1247" name="Google Shape;1247;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8" name="Google Shape;1248;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49" name="Google Shape;1249;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50" name="Google Shape;1250;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1" name="Google Shape;1251;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2" name="Google Shape;1252;p10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0"/>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54" name="Google Shape;1254;p100"/>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1255" name="Google Shape;1255;p100"/>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0"/>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58" name="Google Shape;1258;p100"/>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1259" name="Google Shape;1259;p100"/>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1260" name="Google Shape;1260;p100"/>
          <p:cNvGrpSpPr/>
          <p:nvPr/>
        </p:nvGrpSpPr>
        <p:grpSpPr>
          <a:xfrm>
            <a:off x="6134054" y="1345850"/>
            <a:ext cx="2298699" cy="533482"/>
            <a:chOff x="457164" y="1378809"/>
            <a:chExt cx="2997000" cy="695454"/>
          </a:xfrm>
        </p:grpSpPr>
        <p:sp>
          <p:nvSpPr>
            <p:cNvPr id="1261" name="Google Shape;1261;p100"/>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1262" name="Google Shape;1262;p100"/>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263" name="Google Shape;1263;p10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0"/>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65" name="Google Shape;1265;p100"/>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66" name="Google Shape;1266;p100"/>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7" name="Google Shape;1267;p100"/>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268" name="Google Shape;1268;p100"/>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3" Type="http://schemas.openxmlformats.org/officeDocument/2006/relationships/hyperlink" Target="https://bootcampspot.instructure.com/courses/120/pages/page-for-testing-will-delete" TargetMode="External"/><Relationship Id="rId2" Type="http://schemas.openxmlformats.org/officeDocument/2006/relationships/notesSlide" Target="../notesSlides/notesSlide13.xml"/><Relationship Id="rId1" Type="http://schemas.openxmlformats.org/officeDocument/2006/relationships/slideLayout" Target="../slideLayouts/slideLayout39.xml"/><Relationship Id="rId4" Type="http://schemas.openxmlformats.org/officeDocument/2006/relationships/image" Target="../media/image87.gif"/></Relationships>
</file>

<file path=ppt/slides/_rels/slide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8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8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8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3" Type="http://schemas.openxmlformats.org/officeDocument/2006/relationships/hyperlink" Target="https://www.macrumors.com/roundup/macos-10-15/" TargetMode="External"/><Relationship Id="rId7"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87.xml"/><Relationship Id="rId6" Type="http://schemas.openxmlformats.org/officeDocument/2006/relationships/image" Target="../media/image30.png"/><Relationship Id="rId5" Type="http://schemas.openxmlformats.org/officeDocument/2006/relationships/image" Target="../media/image83.jpg"/><Relationship Id="rId4" Type="http://schemas.openxmlformats.org/officeDocument/2006/relationships/hyperlink" Target="https://www.laptopmag.com/articles/windows-10-edition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0.xml"/><Relationship Id="rId1" Type="http://schemas.openxmlformats.org/officeDocument/2006/relationships/slideLayout" Target="../slideLayouts/slideLayout8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hyperlink" Target="http://www.youtube.com/watch?v=X8epHwf0Heo" TargetMode="External"/><Relationship Id="rId2" Type="http://schemas.openxmlformats.org/officeDocument/2006/relationships/notesSlide" Target="../notesSlides/notesSlide50.xml"/><Relationship Id="rId1" Type="http://schemas.openxmlformats.org/officeDocument/2006/relationships/slideLayout" Target="../slideLayouts/slideLayout51.xml"/><Relationship Id="rId4" Type="http://schemas.openxmlformats.org/officeDocument/2006/relationships/image" Target="../media/image95.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8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3.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9.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8.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88.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8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1"/>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a:t>How Sweet Is the Terminal?</a:t>
            </a:r>
            <a:endParaRPr/>
          </a:p>
        </p:txBody>
      </p:sp>
      <p:sp>
        <p:nvSpPr>
          <p:cNvPr id="1274" name="Google Shape;1274;p101"/>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Terminal 101 Day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Why the Command Line? </a:t>
            </a:r>
            <a:endParaRPr/>
          </a:p>
        </p:txBody>
      </p:sp>
      <p:sp>
        <p:nvSpPr>
          <p:cNvPr id="1362" name="Google Shape;1362;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Using the command line is a critical skill. At different times, it may be: </a:t>
            </a:r>
            <a:endParaRPr/>
          </a:p>
        </p:txBody>
      </p:sp>
      <p:sp>
        <p:nvSpPr>
          <p:cNvPr id="1363" name="Google Shape;1363;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4" name="Google Shape;1364;p11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0"/>
          <p:cNvSpPr txBox="1">
            <a:spLocks noGrp="1"/>
          </p:cNvSpPr>
          <p:nvPr>
            <p:ph type="subTitle" idx="1"/>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The only way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achieve a desired outcome.</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a:p>
        </p:txBody>
      </p:sp>
      <p:grpSp>
        <p:nvGrpSpPr>
          <p:cNvPr id="1366" name="Google Shape;1366;p110"/>
          <p:cNvGrpSpPr/>
          <p:nvPr/>
        </p:nvGrpSpPr>
        <p:grpSpPr>
          <a:xfrm>
            <a:off x="457181" y="1345103"/>
            <a:ext cx="533372" cy="533480"/>
            <a:chOff x="457200" y="1378813"/>
            <a:chExt cx="695400" cy="695450"/>
          </a:xfrm>
        </p:grpSpPr>
        <p:sp>
          <p:nvSpPr>
            <p:cNvPr id="1367" name="Google Shape;1367;p11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368" name="Google Shape;1368;p110"/>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110"/>
          <p:cNvSpPr txBox="1"/>
          <p:nvPr/>
        </p:nvSpPr>
        <p:spPr>
          <a:xfrm>
            <a:off x="3501225" y="1937825"/>
            <a:ext cx="5279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1000"/>
              </a:spcAft>
              <a:buNone/>
            </a:pPr>
            <a:r>
              <a:rPr lang="en" sz="1800">
                <a:solidFill>
                  <a:schemeClr val="dk1"/>
                </a:solidFill>
                <a:latin typeface="Roboto"/>
                <a:ea typeface="Roboto"/>
                <a:cs typeface="Roboto"/>
                <a:sym typeface="Roboto"/>
              </a:rPr>
              <a:t>You may have to work with systems and tools that have no GUI interface.</a:t>
            </a:r>
            <a:endParaRPr sz="1800">
              <a:solidFill>
                <a:schemeClr val="dk1"/>
              </a:solidFill>
              <a:latin typeface="Roboto"/>
              <a:ea typeface="Roboto"/>
              <a:cs typeface="Roboto"/>
              <a:sym typeface="Roboto"/>
            </a:endParaRPr>
          </a:p>
        </p:txBody>
      </p:sp>
      <p:sp>
        <p:nvSpPr>
          <p:cNvPr id="1370" name="Google Shape;1370;p110"/>
          <p:cNvSpPr/>
          <p:nvPr/>
        </p:nvSpPr>
        <p:spPr>
          <a:xfrm>
            <a:off x="3501225" y="2778750"/>
            <a:ext cx="5324100" cy="1821900"/>
          </a:xfrm>
          <a:prstGeom prst="rect">
            <a:avLst/>
          </a:prstGeom>
          <a:solidFill>
            <a:srgbClr val="00D6CB"/>
          </a:solidFill>
          <a:ln>
            <a:noFill/>
          </a:ln>
        </p:spPr>
        <p:txBody>
          <a:bodyPr spcFirstLastPara="1" wrap="square" lIns="457200" tIns="91425" rIns="457200"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For example:</a:t>
            </a:r>
            <a:endParaRPr sz="1800" b="1">
              <a:solidFill>
                <a:schemeClr val="dk1"/>
              </a:solidFill>
              <a:latin typeface="Roboto"/>
              <a:ea typeface="Roboto"/>
              <a:cs typeface="Roboto"/>
              <a:sym typeface="Roboto"/>
            </a:endParaRPr>
          </a:p>
          <a:p>
            <a:pPr marL="0" lvl="0" indent="0" algn="l" rtl="0">
              <a:spcBef>
                <a:spcPts val="300"/>
              </a:spcBef>
              <a:spcAft>
                <a:spcPts val="800"/>
              </a:spcAft>
              <a:buClr>
                <a:schemeClr val="dk1"/>
              </a:buClr>
              <a:buSzPts val="1100"/>
              <a:buFont typeface="Arial"/>
              <a:buNone/>
            </a:pPr>
            <a:r>
              <a:rPr lang="en" sz="1800">
                <a:solidFill>
                  <a:schemeClr val="dk1"/>
                </a:solidFill>
                <a:latin typeface="Roboto"/>
                <a:ea typeface="Roboto"/>
                <a:cs typeface="Roboto"/>
                <a:sym typeface="Roboto"/>
              </a:rPr>
              <a:t>You need to configure a system that does not have a GUI. The command line is your only mode for configuration.</a:t>
            </a:r>
            <a:endParaRPr sz="1600"/>
          </a:p>
        </p:txBody>
      </p:sp>
      <p:sp>
        <p:nvSpPr>
          <p:cNvPr id="1371" name="Google Shape;1371;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Why the Command Line? </a:t>
            </a:r>
            <a:endParaRPr/>
          </a:p>
        </p:txBody>
      </p:sp>
      <p:sp>
        <p:nvSpPr>
          <p:cNvPr id="1377" name="Google Shape;1377;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Using the command line is a critical skill. At different times, it may be: </a:t>
            </a:r>
            <a:endParaRPr/>
          </a:p>
        </p:txBody>
      </p:sp>
      <p:sp>
        <p:nvSpPr>
          <p:cNvPr id="1378" name="Google Shape;1378;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379" name="Google Shape;1379;p111"/>
          <p:cNvGrpSpPr/>
          <p:nvPr/>
        </p:nvGrpSpPr>
        <p:grpSpPr>
          <a:xfrm>
            <a:off x="457181" y="1350953"/>
            <a:ext cx="533372" cy="533480"/>
            <a:chOff x="457200" y="1378813"/>
            <a:chExt cx="695400" cy="695450"/>
          </a:xfrm>
        </p:grpSpPr>
        <p:sp>
          <p:nvSpPr>
            <p:cNvPr id="1380" name="Google Shape;1380;p11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381" name="Google Shape;1381;p11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382" name="Google Shape;1382;p111"/>
          <p:cNvSpPr/>
          <p:nvPr/>
        </p:nvSpPr>
        <p:spPr>
          <a:xfrm flipH="1">
            <a:off x="724275" y="19436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11"/>
          <p:cNvSpPr txBox="1">
            <a:spLocks noGrp="1"/>
          </p:cNvSpPr>
          <p:nvPr>
            <p:ph type="subTitle" idx="1"/>
          </p:nvPr>
        </p:nvSpPr>
        <p:spPr>
          <a:xfrm>
            <a:off x="724275" y="19436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The fastest way</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achieve a desired outcome.</a:t>
            </a:r>
            <a:endParaRPr/>
          </a:p>
        </p:txBody>
      </p:sp>
      <p:sp>
        <p:nvSpPr>
          <p:cNvPr id="1384" name="Google Shape;1384;p111"/>
          <p:cNvSpPr txBox="1"/>
          <p:nvPr/>
        </p:nvSpPr>
        <p:spPr>
          <a:xfrm>
            <a:off x="3501225" y="1937825"/>
            <a:ext cx="5279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1000"/>
              </a:spcAft>
              <a:buNone/>
            </a:pPr>
            <a:r>
              <a:rPr lang="en" sz="1800">
                <a:solidFill>
                  <a:schemeClr val="dk1"/>
                </a:solidFill>
                <a:latin typeface="Roboto"/>
                <a:ea typeface="Roboto"/>
                <a:cs typeface="Roboto"/>
                <a:sym typeface="Roboto"/>
              </a:rPr>
              <a:t>The command line has tools that can speed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up a task.</a:t>
            </a:r>
            <a:endParaRPr sz="1800">
              <a:solidFill>
                <a:schemeClr val="dk1"/>
              </a:solidFill>
              <a:latin typeface="Roboto"/>
              <a:ea typeface="Roboto"/>
              <a:cs typeface="Roboto"/>
              <a:sym typeface="Roboto"/>
            </a:endParaRPr>
          </a:p>
        </p:txBody>
      </p:sp>
      <p:sp>
        <p:nvSpPr>
          <p:cNvPr id="1385" name="Google Shape;1385;p111"/>
          <p:cNvSpPr/>
          <p:nvPr/>
        </p:nvSpPr>
        <p:spPr>
          <a:xfrm>
            <a:off x="3501225" y="2778750"/>
            <a:ext cx="5324100" cy="1821900"/>
          </a:xfrm>
          <a:prstGeom prst="rect">
            <a:avLst/>
          </a:prstGeom>
          <a:solidFill>
            <a:srgbClr val="1475D4"/>
          </a:solidFill>
          <a:ln>
            <a:noFill/>
          </a:ln>
        </p:spPr>
        <p:txBody>
          <a:bodyPr spcFirstLastPara="1" wrap="square" lIns="457200" tIns="91425" rIns="457200" bIns="91425" anchor="ctr" anchorCtr="0">
            <a:noAutofit/>
          </a:bodyPr>
          <a:lstStyle/>
          <a:p>
            <a:pPr marL="0" lvl="0" indent="0" algn="l" rtl="0">
              <a:spcBef>
                <a:spcPts val="0"/>
              </a:spcBef>
              <a:spcAft>
                <a:spcPts val="0"/>
              </a:spcAft>
              <a:buNone/>
            </a:pPr>
            <a:r>
              <a:rPr lang="en" sz="1800" b="1">
                <a:solidFill>
                  <a:schemeClr val="lt1"/>
                </a:solidFill>
                <a:latin typeface="Roboto"/>
                <a:ea typeface="Roboto"/>
                <a:cs typeface="Roboto"/>
                <a:sym typeface="Roboto"/>
              </a:rPr>
              <a:t>For example:</a:t>
            </a:r>
            <a:endParaRPr sz="1800" b="1">
              <a:solidFill>
                <a:schemeClr val="lt1"/>
              </a:solidFill>
              <a:latin typeface="Roboto"/>
              <a:ea typeface="Roboto"/>
              <a:cs typeface="Roboto"/>
              <a:sym typeface="Roboto"/>
            </a:endParaRPr>
          </a:p>
          <a:p>
            <a:pPr marL="0" lvl="0" indent="0" algn="l" rtl="0">
              <a:spcBef>
                <a:spcPts val="300"/>
              </a:spcBef>
              <a:spcAft>
                <a:spcPts val="800"/>
              </a:spcAft>
              <a:buNone/>
            </a:pPr>
            <a:r>
              <a:rPr lang="en" sz="1800">
                <a:solidFill>
                  <a:schemeClr val="lt1"/>
                </a:solidFill>
                <a:latin typeface="Roboto"/>
                <a:ea typeface="Roboto"/>
                <a:cs typeface="Roboto"/>
                <a:sym typeface="Roboto"/>
              </a:rPr>
              <a:t>You can develop a script on the command line to automate and repeat a task.</a:t>
            </a:r>
            <a:endParaRPr sz="1800">
              <a:solidFill>
                <a:schemeClr val="lt1"/>
              </a:solidFill>
              <a:latin typeface="Roboto"/>
              <a:ea typeface="Roboto"/>
              <a:cs typeface="Roboto"/>
              <a:sym typeface="Roboto"/>
            </a:endParaRPr>
          </a:p>
        </p:txBody>
      </p:sp>
      <p:sp>
        <p:nvSpPr>
          <p:cNvPr id="1386" name="Google Shape;1386;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Why the Command Line? </a:t>
            </a:r>
            <a:endParaRPr/>
          </a:p>
        </p:txBody>
      </p:sp>
      <p:sp>
        <p:nvSpPr>
          <p:cNvPr id="1392" name="Google Shape;1392;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Using the command line is a critical skill. At different times, it may be: </a:t>
            </a:r>
            <a:endParaRPr/>
          </a:p>
        </p:txBody>
      </p:sp>
      <p:sp>
        <p:nvSpPr>
          <p:cNvPr id="1393" name="Google Shape;1393;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394" name="Google Shape;1394;p112"/>
          <p:cNvGrpSpPr/>
          <p:nvPr/>
        </p:nvGrpSpPr>
        <p:grpSpPr>
          <a:xfrm>
            <a:off x="457181" y="1350953"/>
            <a:ext cx="533372" cy="533480"/>
            <a:chOff x="457200" y="1378813"/>
            <a:chExt cx="695400" cy="695450"/>
          </a:xfrm>
        </p:grpSpPr>
        <p:sp>
          <p:nvSpPr>
            <p:cNvPr id="1395" name="Google Shape;1395;p112"/>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396" name="Google Shape;1396;p112"/>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397" name="Google Shape;1397;p112"/>
          <p:cNvSpPr/>
          <p:nvPr/>
        </p:nvSpPr>
        <p:spPr>
          <a:xfrm flipH="1">
            <a:off x="724275" y="19436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12"/>
          <p:cNvSpPr txBox="1">
            <a:spLocks noGrp="1"/>
          </p:cNvSpPr>
          <p:nvPr>
            <p:ph type="subTitle" idx="1"/>
          </p:nvPr>
        </p:nvSpPr>
        <p:spPr>
          <a:xfrm>
            <a:off x="724275" y="19436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The most flexible way to achieve a desired outcome.</a:t>
            </a:r>
            <a:endParaRPr sz="1800">
              <a:solidFill>
                <a:schemeClr val="dk1"/>
              </a:solidFill>
              <a:latin typeface="Roboto"/>
              <a:ea typeface="Roboto"/>
              <a:cs typeface="Roboto"/>
              <a:sym typeface="Roboto"/>
            </a:endParaRPr>
          </a:p>
        </p:txBody>
      </p:sp>
      <p:sp>
        <p:nvSpPr>
          <p:cNvPr id="1399" name="Google Shape;1399;p112"/>
          <p:cNvSpPr txBox="1"/>
          <p:nvPr/>
        </p:nvSpPr>
        <p:spPr>
          <a:xfrm>
            <a:off x="3501225" y="1937825"/>
            <a:ext cx="52797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1000"/>
              </a:spcAft>
              <a:buNone/>
            </a:pPr>
            <a:r>
              <a:rPr lang="en" sz="1800">
                <a:solidFill>
                  <a:schemeClr val="dk1"/>
                </a:solidFill>
                <a:latin typeface="Roboto"/>
                <a:ea typeface="Roboto"/>
                <a:cs typeface="Roboto"/>
                <a:sym typeface="Roboto"/>
              </a:rPr>
              <a:t>Working with a GUI may be the most familiar, but working directly with the command line provides greater control.</a:t>
            </a:r>
            <a:endParaRPr sz="1800">
              <a:solidFill>
                <a:schemeClr val="dk1"/>
              </a:solidFill>
              <a:latin typeface="Roboto"/>
              <a:ea typeface="Roboto"/>
              <a:cs typeface="Roboto"/>
              <a:sym typeface="Roboto"/>
            </a:endParaRPr>
          </a:p>
        </p:txBody>
      </p:sp>
      <p:sp>
        <p:nvSpPr>
          <p:cNvPr id="1400" name="Google Shape;1400;p112"/>
          <p:cNvSpPr/>
          <p:nvPr/>
        </p:nvSpPr>
        <p:spPr>
          <a:xfrm>
            <a:off x="3501225" y="2956575"/>
            <a:ext cx="5324100" cy="1644000"/>
          </a:xfrm>
          <a:prstGeom prst="rect">
            <a:avLst/>
          </a:prstGeom>
          <a:solidFill>
            <a:srgbClr val="043461"/>
          </a:solidFill>
          <a:ln>
            <a:noFill/>
          </a:ln>
        </p:spPr>
        <p:txBody>
          <a:bodyPr spcFirstLastPara="1" wrap="square" lIns="457200" tIns="91425" rIns="457200" bIns="91425" anchor="ctr" anchorCtr="0">
            <a:noAutofit/>
          </a:bodyPr>
          <a:lstStyle/>
          <a:p>
            <a:pPr marL="0" lvl="0" indent="0" algn="l" rtl="0">
              <a:spcBef>
                <a:spcPts val="0"/>
              </a:spcBef>
              <a:spcAft>
                <a:spcPts val="0"/>
              </a:spcAft>
              <a:buNone/>
            </a:pPr>
            <a:r>
              <a:rPr lang="en" sz="1800" b="1">
                <a:solidFill>
                  <a:schemeClr val="lt1"/>
                </a:solidFill>
                <a:latin typeface="Roboto"/>
                <a:ea typeface="Roboto"/>
                <a:cs typeface="Roboto"/>
                <a:sym typeface="Roboto"/>
              </a:rPr>
              <a:t>For example:</a:t>
            </a:r>
            <a:endParaRPr sz="1800" b="1">
              <a:solidFill>
                <a:schemeClr val="lt1"/>
              </a:solidFill>
              <a:latin typeface="Roboto"/>
              <a:ea typeface="Roboto"/>
              <a:cs typeface="Roboto"/>
              <a:sym typeface="Roboto"/>
            </a:endParaRPr>
          </a:p>
          <a:p>
            <a:pPr marL="0" lvl="0" indent="0" algn="l" rtl="0">
              <a:spcBef>
                <a:spcPts val="300"/>
              </a:spcBef>
              <a:spcAft>
                <a:spcPts val="800"/>
              </a:spcAft>
              <a:buNone/>
            </a:pPr>
            <a:r>
              <a:rPr lang="en" sz="1800">
                <a:solidFill>
                  <a:schemeClr val="lt1"/>
                </a:solidFill>
                <a:latin typeface="Roboto"/>
                <a:ea typeface="Roboto"/>
                <a:cs typeface="Roboto"/>
                <a:sym typeface="Roboto"/>
              </a:rPr>
              <a:t>You can output logs to specific locations, combine files in unique ways, and string together commands with more flexibility.</a:t>
            </a:r>
            <a:endParaRPr sz="1800">
              <a:solidFill>
                <a:schemeClr val="lt1"/>
              </a:solidFill>
              <a:latin typeface="Roboto"/>
              <a:ea typeface="Roboto"/>
              <a:cs typeface="Roboto"/>
              <a:sym typeface="Roboto"/>
            </a:endParaRPr>
          </a:p>
        </p:txBody>
      </p:sp>
      <p:sp>
        <p:nvSpPr>
          <p:cNvPr id="1401" name="Google Shape;1401;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Words to the Wise</a:t>
            </a:r>
            <a:endParaRPr/>
          </a:p>
        </p:txBody>
      </p:sp>
      <p:sp>
        <p:nvSpPr>
          <p:cNvPr id="1407" name="Google Shape;1407;p1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few things to remember. </a:t>
            </a:r>
            <a:endParaRPr/>
          </a:p>
        </p:txBody>
      </p:sp>
      <p:sp>
        <p:nvSpPr>
          <p:cNvPr id="1408" name="Google Shape;1408;p113"/>
          <p:cNvSpPr txBox="1">
            <a:spLocks noGrp="1"/>
          </p:cNvSpPr>
          <p:nvPr>
            <p:ph type="subTitle" idx="5"/>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bootcampspot.instructure.com</a:t>
            </a:r>
            <a:endParaRPr/>
          </a:p>
        </p:txBody>
      </p:sp>
      <p:sp>
        <p:nvSpPr>
          <p:cNvPr id="1409" name="Google Shape;1409;p113"/>
          <p:cNvSpPr txBox="1">
            <a:spLocks noGrp="1"/>
          </p:cNvSpPr>
          <p:nvPr>
            <p:ph type="subTitle" idx="2"/>
          </p:nvPr>
        </p:nvSpPr>
        <p:spPr>
          <a:xfrm>
            <a:off x="0" y="1400375"/>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The best way to learn the command line is to use it. </a:t>
            </a:r>
            <a:endParaRPr sz="1800"/>
          </a:p>
        </p:txBody>
      </p:sp>
      <p:sp>
        <p:nvSpPr>
          <p:cNvPr id="1410" name="Google Shape;1410;p113"/>
          <p:cNvSpPr txBox="1">
            <a:spLocks noGrp="1"/>
          </p:cNvSpPr>
          <p:nvPr>
            <p:ph type="subTitle" idx="3"/>
          </p:nvPr>
        </p:nvSpPr>
        <p:spPr>
          <a:xfrm>
            <a:off x="0" y="2233538"/>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This week will be heavily focused on practical activities.</a:t>
            </a:r>
            <a:endParaRPr sz="1800"/>
          </a:p>
        </p:txBody>
      </p:sp>
      <p:sp>
        <p:nvSpPr>
          <p:cNvPr id="1411" name="Google Shape;1411;p113"/>
          <p:cNvSpPr txBox="1">
            <a:spLocks noGrp="1"/>
          </p:cNvSpPr>
          <p:nvPr>
            <p:ph type="subTitle" idx="4"/>
          </p:nvPr>
        </p:nvSpPr>
        <p:spPr>
          <a:xfrm>
            <a:off x="0" y="30762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Take notes during each demo and try your best on activities. </a:t>
            </a:r>
            <a:endParaRPr sz="1800"/>
          </a:p>
        </p:txBody>
      </p:sp>
      <p:sp>
        <p:nvSpPr>
          <p:cNvPr id="1412" name="Google Shape;1412;p113"/>
          <p:cNvSpPr/>
          <p:nvPr/>
        </p:nvSpPr>
        <p:spPr>
          <a:xfrm>
            <a:off x="1341400" y="4076198"/>
            <a:ext cx="7517100" cy="621300"/>
          </a:xfrm>
          <a:prstGeom prst="roundRect">
            <a:avLst>
              <a:gd name="adj" fmla="val 16667"/>
            </a:avLst>
          </a:prstGeom>
          <a:solidFill>
            <a:srgbClr val="FECF48"/>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rPr>
              <a:t>Remember:</a:t>
            </a:r>
            <a:r>
              <a:rPr lang="en" sz="1800">
                <a:solidFill>
                  <a:schemeClr val="dk1"/>
                </a:solidFill>
                <a:latin typeface="Roboto Light"/>
                <a:ea typeface="Roboto Light"/>
                <a:cs typeface="Roboto Light"/>
                <a:sym typeface="Roboto Light"/>
              </a:rPr>
              <a:t> </a:t>
            </a:r>
            <a:r>
              <a:rPr lang="en" sz="1800">
                <a:solidFill>
                  <a:schemeClr val="dk1"/>
                </a:solidFill>
                <a:latin typeface="Roboto"/>
                <a:ea typeface="Roboto"/>
                <a:cs typeface="Roboto"/>
                <a:sym typeface="Roboto"/>
              </a:rPr>
              <a:t>Practice makes perfect!</a:t>
            </a:r>
            <a:endParaRPr sz="1800">
              <a:latin typeface="Roboto"/>
              <a:ea typeface="Roboto"/>
              <a:cs typeface="Roboto"/>
              <a:sym typeface="Roboto"/>
            </a:endParaRPr>
          </a:p>
        </p:txBody>
      </p:sp>
      <p:pic>
        <p:nvPicPr>
          <p:cNvPr id="1413" name="Google Shape;1413;p113"/>
          <p:cNvPicPr preferRelativeResize="0"/>
          <p:nvPr/>
        </p:nvPicPr>
        <p:blipFill rotWithShape="1">
          <a:blip r:embed="rId4">
            <a:alphaModFix/>
          </a:blip>
          <a:srcRect/>
          <a:stretch/>
        </p:blipFill>
        <p:spPr>
          <a:xfrm>
            <a:off x="152138" y="3771946"/>
            <a:ext cx="1189274" cy="1189274"/>
          </a:xfrm>
          <a:prstGeom prst="rect">
            <a:avLst/>
          </a:prstGeom>
          <a:noFill/>
          <a:ln>
            <a:noFill/>
          </a:ln>
        </p:spPr>
      </p:pic>
      <p:sp>
        <p:nvSpPr>
          <p:cNvPr id="1414" name="Google Shape;1414;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14"/>
          <p:cNvSpPr txBox="1">
            <a:spLocks noGrp="1"/>
          </p:cNvSpPr>
          <p:nvPr>
            <p:ph type="body" idx="3"/>
          </p:nvPr>
        </p:nvSpPr>
        <p:spPr>
          <a:xfrm>
            <a:off x="175" y="1284250"/>
            <a:ext cx="3323100" cy="1578000"/>
          </a:xfrm>
          <a:prstGeom prst="rect">
            <a:avLst/>
          </a:prstGeom>
        </p:spPr>
        <p:txBody>
          <a:bodyPr spcFirstLastPara="1" wrap="square" lIns="457200" tIns="0" rIns="457200" bIns="914400" anchor="t" anchorCtr="0">
            <a:noAutofit/>
          </a:bodyPr>
          <a:lstStyle/>
          <a:p>
            <a:pPr marL="548640" lvl="0" indent="-193040" algn="l" rtl="0">
              <a:spcBef>
                <a:spcPts val="0"/>
              </a:spcBef>
              <a:spcAft>
                <a:spcPts val="0"/>
              </a:spcAft>
              <a:buClr>
                <a:srgbClr val="24292E"/>
              </a:buClr>
              <a:buSzPts val="1600"/>
              <a:buFont typeface="Roboto"/>
              <a:buChar char="●"/>
            </a:pPr>
            <a:r>
              <a:rPr lang="en" sz="1600">
                <a:solidFill>
                  <a:srgbClr val="24292E"/>
                </a:solidFill>
              </a:rPr>
              <a:t>View current directory location.</a:t>
            </a:r>
            <a:endParaRPr sz="1600">
              <a:solidFill>
                <a:srgbClr val="24292E"/>
              </a:solidFill>
            </a:endParaRPr>
          </a:p>
          <a:p>
            <a:pPr marL="548640" lvl="0" indent="-193040" algn="l" rtl="0">
              <a:spcBef>
                <a:spcPts val="1000"/>
              </a:spcBef>
              <a:spcAft>
                <a:spcPts val="0"/>
              </a:spcAft>
              <a:buClr>
                <a:srgbClr val="24292E"/>
              </a:buClr>
              <a:buSzPts val="1600"/>
              <a:buFont typeface="Roboto"/>
              <a:buChar char="●"/>
            </a:pPr>
            <a:r>
              <a:rPr lang="en" sz="1600">
                <a:solidFill>
                  <a:srgbClr val="24292E"/>
                </a:solidFill>
              </a:rPr>
              <a:t>Navigate through directories and files.</a:t>
            </a:r>
            <a:endParaRPr sz="1600">
              <a:solidFill>
                <a:srgbClr val="24292E"/>
              </a:solidFill>
            </a:endParaRPr>
          </a:p>
          <a:p>
            <a:pPr marL="548640" lvl="0" indent="-193040" algn="l" rtl="0">
              <a:spcBef>
                <a:spcPts val="1000"/>
              </a:spcBef>
              <a:spcAft>
                <a:spcPts val="1000"/>
              </a:spcAft>
              <a:buClr>
                <a:srgbClr val="24292E"/>
              </a:buClr>
              <a:buSzPts val="1600"/>
              <a:buFont typeface="Roboto"/>
              <a:buChar char="●"/>
            </a:pPr>
            <a:r>
              <a:rPr lang="en" sz="1600">
                <a:solidFill>
                  <a:srgbClr val="24292E"/>
                </a:solidFill>
              </a:rPr>
              <a:t>Create new folders.</a:t>
            </a:r>
            <a:endParaRPr/>
          </a:p>
        </p:txBody>
      </p:sp>
      <p:sp>
        <p:nvSpPr>
          <p:cNvPr id="1420" name="Google Shape;1420;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on the Command Line</a:t>
            </a:r>
            <a:endParaRPr/>
          </a:p>
        </p:txBody>
      </p:sp>
      <p:sp>
        <p:nvSpPr>
          <p:cNvPr id="1421" name="Google Shape;1421;p1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422" name="Google Shape;1422;p114"/>
          <p:cNvPicPr preferRelativeResize="0"/>
          <p:nvPr/>
        </p:nvPicPr>
        <p:blipFill rotWithShape="1">
          <a:blip r:embed="rId3">
            <a:alphaModFix/>
          </a:blip>
          <a:srcRect r="15526"/>
          <a:stretch/>
        </p:blipFill>
        <p:spPr>
          <a:xfrm>
            <a:off x="3695575" y="1258363"/>
            <a:ext cx="5170675" cy="3440688"/>
          </a:xfrm>
          <a:prstGeom prst="rect">
            <a:avLst/>
          </a:prstGeom>
          <a:noFill/>
          <a:ln w="9525" cap="flat" cmpd="sng">
            <a:solidFill>
              <a:srgbClr val="000000"/>
            </a:solidFill>
            <a:prstDash val="solid"/>
            <a:round/>
            <a:headEnd type="none" w="sm" len="sm"/>
            <a:tailEnd type="none" w="sm" len="sm"/>
          </a:ln>
        </p:spPr>
      </p:pic>
      <p:sp>
        <p:nvSpPr>
          <p:cNvPr id="1423" name="Google Shape;1423;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Within this Windows Explorer, we can complete the following tasks:</a:t>
            </a:r>
            <a:endParaRPr/>
          </a:p>
        </p:txBody>
      </p:sp>
      <p:sp>
        <p:nvSpPr>
          <p:cNvPr id="1424" name="Google Shape;1424;p114"/>
          <p:cNvSpPr/>
          <p:nvPr/>
        </p:nvSpPr>
        <p:spPr>
          <a:xfrm>
            <a:off x="662561" y="3111550"/>
            <a:ext cx="2188200" cy="1309200"/>
          </a:xfrm>
          <a:prstGeom prst="roundRect">
            <a:avLst>
              <a:gd name="adj" fmla="val 9253"/>
            </a:avLst>
          </a:prstGeom>
          <a:solidFill>
            <a:srgbClr val="FECF48"/>
          </a:solidFill>
          <a:ln>
            <a:noFill/>
          </a:ln>
        </p:spPr>
        <p:txBody>
          <a:bodyPr spcFirstLastPara="1" wrap="square" lIns="228600" tIns="91425" rIns="91425" bIns="91425" anchor="ctr" anchorCtr="0">
            <a:noAutofit/>
          </a:bodyPr>
          <a:lstStyle/>
          <a:p>
            <a:pPr marL="0" lvl="0" indent="0" algn="l" rtl="0">
              <a:spcBef>
                <a:spcPts val="0"/>
              </a:spcBef>
              <a:spcAft>
                <a:spcPts val="400"/>
              </a:spcAft>
              <a:buNone/>
            </a:pPr>
            <a:r>
              <a:rPr lang="en" sz="1600">
                <a:solidFill>
                  <a:schemeClr val="dk1"/>
                </a:solidFill>
                <a:latin typeface="Roboto"/>
                <a:ea typeface="Roboto"/>
                <a:cs typeface="Roboto"/>
                <a:sym typeface="Roboto"/>
              </a:rPr>
              <a:t>In the next demo,</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we’ll complete these tasks on the command line.</a:t>
            </a:r>
            <a:endParaRPr sz="1600">
              <a:latin typeface="Roboto"/>
              <a:ea typeface="Roboto"/>
              <a:cs typeface="Roboto"/>
              <a:sym typeface="Roboto"/>
            </a:endParaRPr>
          </a:p>
        </p:txBody>
      </p:sp>
      <p:sp>
        <p:nvSpPr>
          <p:cNvPr id="1425" name="Google Shape;1425;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Terminal Commands</a:t>
            </a:r>
            <a:endParaRPr/>
          </a:p>
        </p:txBody>
      </p:sp>
      <p:sp>
        <p:nvSpPr>
          <p:cNvPr id="1431" name="Google Shape;1431;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32" name="Google Shape;1432;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Basic Commands </a:t>
            </a:r>
            <a:endParaRPr/>
          </a:p>
        </p:txBody>
      </p:sp>
      <p:sp>
        <p:nvSpPr>
          <p:cNvPr id="1438" name="Google Shape;1438;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demo, we’ll cover the following commands: </a:t>
            </a:r>
            <a:endParaRPr/>
          </a:p>
        </p:txBody>
      </p:sp>
      <p:sp>
        <p:nvSpPr>
          <p:cNvPr id="1439" name="Google Shape;1439;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40" name="Google Shape;1440;p116"/>
          <p:cNvGraphicFramePr/>
          <p:nvPr/>
        </p:nvGraphicFramePr>
        <p:xfrm>
          <a:off x="469700" y="124891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pwd </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 the current working directory (</a:t>
                      </a:r>
                      <a:r>
                        <a:rPr lang="en" sz="1600" i="1">
                          <a:latin typeface="Roboto"/>
                          <a:ea typeface="Roboto"/>
                          <a:cs typeface="Roboto"/>
                          <a:sym typeface="Roboto"/>
                        </a:rPr>
                        <a:t>print working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ls</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List directories and files in the current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cd</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Navigate into a directory (</a:t>
                      </a:r>
                      <a:r>
                        <a:rPr lang="en" sz="1600" i="1">
                          <a:latin typeface="Roboto"/>
                          <a:ea typeface="Roboto"/>
                          <a:cs typeface="Roboto"/>
                          <a:sym typeface="Roboto"/>
                        </a:rPr>
                        <a:t>change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mkdir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Make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touch</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Create an empty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6"/>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clear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Clear the terminal history of a page.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1441" name="Google Shape;1441;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Demonstration Scenario</a:t>
            </a:r>
            <a:endParaRPr/>
          </a:p>
        </p:txBody>
      </p:sp>
      <p:sp>
        <p:nvSpPr>
          <p:cNvPr id="1447" name="Google Shape;1447;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We are security analysts at ACME Corp. Our manager assigned us several investigations and gave us a computer in the evidence room. We are asked to:</a:t>
            </a:r>
            <a:endParaRPr/>
          </a:p>
        </p:txBody>
      </p:sp>
      <p:sp>
        <p:nvSpPr>
          <p:cNvPr id="1448" name="Google Shape;1448;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449" name="Google Shape;1449;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0" name="Google Shape;1450;p117"/>
          <p:cNvSpPr/>
          <p:nvPr/>
        </p:nvSpPr>
        <p:spPr>
          <a:xfrm flipH="1">
            <a:off x="724275"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17"/>
          <p:cNvSpPr txBox="1">
            <a:spLocks noGrp="1"/>
          </p:cNvSpPr>
          <p:nvPr>
            <p:ph type="subTitle" idx="1"/>
          </p:nvPr>
        </p:nvSpPr>
        <p:spPr>
          <a:xfrm>
            <a:off x="724275" y="2090225"/>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Create several directories to organize our investigations: </a:t>
            </a:r>
            <a:r>
              <a:rPr lang="en" sz="1800">
                <a:solidFill>
                  <a:schemeClr val="lt1"/>
                </a:solidFill>
                <a:highlight>
                  <a:schemeClr val="dk1"/>
                </a:highlight>
                <a:latin typeface="Inconsolata Medium"/>
                <a:ea typeface="Inconsolata Medium"/>
                <a:cs typeface="Inconsolata Medium"/>
                <a:sym typeface="Inconsolata Medium"/>
              </a:rPr>
              <a:t>Case1</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Medium"/>
                <a:ea typeface="Inconsolata Medium"/>
                <a:cs typeface="Inconsolata Medium"/>
                <a:sym typeface="Inconsolata Medium"/>
              </a:rPr>
              <a:t>Case2</a:t>
            </a:r>
            <a:r>
              <a:rPr lang="en" sz="1800">
                <a:solidFill>
                  <a:schemeClr val="dk1"/>
                </a:solidFill>
                <a:latin typeface="Roboto"/>
                <a:ea typeface="Roboto"/>
                <a:cs typeface="Roboto"/>
                <a:sym typeface="Roboto"/>
              </a:rPr>
              <a:t>.</a:t>
            </a:r>
            <a:endParaRPr/>
          </a:p>
        </p:txBody>
      </p:sp>
      <p:grpSp>
        <p:nvGrpSpPr>
          <p:cNvPr id="1452" name="Google Shape;1452;p117"/>
          <p:cNvGrpSpPr/>
          <p:nvPr/>
        </p:nvGrpSpPr>
        <p:grpSpPr>
          <a:xfrm>
            <a:off x="457181" y="1497503"/>
            <a:ext cx="533372" cy="533480"/>
            <a:chOff x="457200" y="1378813"/>
            <a:chExt cx="695400" cy="695450"/>
          </a:xfrm>
        </p:grpSpPr>
        <p:sp>
          <p:nvSpPr>
            <p:cNvPr id="1453" name="Google Shape;1453;p11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54" name="Google Shape;1454;p117"/>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117"/>
          <p:cNvGrpSpPr/>
          <p:nvPr/>
        </p:nvGrpSpPr>
        <p:grpSpPr>
          <a:xfrm>
            <a:off x="3228956" y="1497503"/>
            <a:ext cx="533372" cy="533480"/>
            <a:chOff x="457200" y="1378813"/>
            <a:chExt cx="695400" cy="695450"/>
          </a:xfrm>
        </p:grpSpPr>
        <p:sp>
          <p:nvSpPr>
            <p:cNvPr id="1456" name="Google Shape;1456;p11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57" name="Google Shape;1457;p117"/>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458" name="Google Shape;1458;p117"/>
          <p:cNvSpPr/>
          <p:nvPr/>
        </p:nvSpPr>
        <p:spPr>
          <a:xfrm flipH="1">
            <a:off x="3496050"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17"/>
          <p:cNvSpPr txBox="1">
            <a:spLocks noGrp="1"/>
          </p:cNvSpPr>
          <p:nvPr>
            <p:ph type="subTitle" idx="2"/>
          </p:nvPr>
        </p:nvSpPr>
        <p:spPr>
          <a:xfrm>
            <a:off x="3496050" y="209023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Put our directories in the already existing folder </a:t>
            </a:r>
            <a:r>
              <a:rPr lang="en" sz="1800">
                <a:solidFill>
                  <a:schemeClr val="lt1"/>
                </a:solidFill>
                <a:highlight>
                  <a:schemeClr val="dk1"/>
                </a:highlight>
                <a:latin typeface="Inconsolata Medium"/>
                <a:ea typeface="Inconsolata Medium"/>
                <a:cs typeface="Inconsolata Medium"/>
                <a:sym typeface="Inconsolata Medium"/>
              </a:rPr>
              <a:t>security_evidence</a:t>
            </a:r>
            <a:r>
              <a:rPr lang="en" sz="1800">
                <a:solidFill>
                  <a:schemeClr val="dk1"/>
                </a:solidFill>
                <a:latin typeface="Roboto"/>
                <a:ea typeface="Roboto"/>
                <a:cs typeface="Roboto"/>
                <a:sym typeface="Roboto"/>
              </a:rPr>
              <a:t>.</a:t>
            </a:r>
            <a:endParaRPr/>
          </a:p>
        </p:txBody>
      </p:sp>
      <p:grpSp>
        <p:nvGrpSpPr>
          <p:cNvPr id="1460" name="Google Shape;1460;p117"/>
          <p:cNvGrpSpPr/>
          <p:nvPr/>
        </p:nvGrpSpPr>
        <p:grpSpPr>
          <a:xfrm>
            <a:off x="6134081" y="1498253"/>
            <a:ext cx="533372" cy="533480"/>
            <a:chOff x="457200" y="1378813"/>
            <a:chExt cx="695400" cy="695450"/>
          </a:xfrm>
        </p:grpSpPr>
        <p:sp>
          <p:nvSpPr>
            <p:cNvPr id="1461" name="Google Shape;1461;p117"/>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462" name="Google Shape;1462;p117"/>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463" name="Google Shape;1463;p117"/>
          <p:cNvSpPr/>
          <p:nvPr/>
        </p:nvSpPr>
        <p:spPr>
          <a:xfrm flipH="1">
            <a:off x="6401175" y="20909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17"/>
          <p:cNvSpPr txBox="1">
            <a:spLocks noGrp="1"/>
          </p:cNvSpPr>
          <p:nvPr>
            <p:ph type="subTitle" idx="3"/>
          </p:nvPr>
        </p:nvSpPr>
        <p:spPr>
          <a:xfrm>
            <a:off x="6401175" y="20909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Put an empty file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in the </a:t>
            </a:r>
            <a:r>
              <a:rPr lang="en" sz="1800">
                <a:solidFill>
                  <a:schemeClr val="lt1"/>
                </a:solidFill>
                <a:highlight>
                  <a:schemeClr val="dk1"/>
                </a:highlight>
                <a:latin typeface="Inconsolata Medium"/>
                <a:ea typeface="Inconsolata Medium"/>
                <a:cs typeface="Inconsolata Medium"/>
                <a:sym typeface="Inconsolata Medium"/>
              </a:rPr>
              <a:t>Case1</a:t>
            </a:r>
            <a:r>
              <a:rPr lang="en" sz="1800">
                <a:solidFill>
                  <a:schemeClr val="dk1"/>
                </a:solidFill>
                <a:latin typeface="Roboto"/>
                <a:ea typeface="Roboto"/>
                <a:cs typeface="Roboto"/>
                <a:sym typeface="Roboto"/>
              </a:rPr>
              <a:t>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folder titled  </a:t>
            </a:r>
            <a:r>
              <a:rPr lang="en" sz="1800">
                <a:solidFill>
                  <a:schemeClr val="lt1"/>
                </a:solidFill>
                <a:highlight>
                  <a:schemeClr val="dk1"/>
                </a:highlight>
                <a:latin typeface="Inconsolata Medium"/>
                <a:ea typeface="Inconsolata Medium"/>
                <a:cs typeface="Inconsolata Medium"/>
                <a:sym typeface="Inconsolata Medium"/>
              </a:rPr>
              <a:t>case1_evidence</a:t>
            </a:r>
            <a:r>
              <a:rPr lang="en" sz="1800">
                <a:solidFill>
                  <a:schemeClr val="dk1"/>
                </a:solidFill>
                <a:latin typeface="Roboto"/>
                <a:ea typeface="Roboto"/>
                <a:cs typeface="Roboto"/>
                <a:sym typeface="Roboto"/>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18"/>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Terminal Basics </a:t>
            </a:r>
            <a:endParaRPr/>
          </a:p>
        </p:txBody>
      </p:sp>
      <p:sp>
        <p:nvSpPr>
          <p:cNvPr id="1470" name="Google Shape;1470;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71" name="Google Shape;1471;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Review</a:t>
            </a:r>
            <a:endParaRPr>
              <a:solidFill>
                <a:schemeClr val="dk1"/>
              </a:solidFill>
            </a:endParaRPr>
          </a:p>
          <a:p>
            <a:pPr marL="0" lvl="0" indent="0" algn="l" rtl="0">
              <a:spcBef>
                <a:spcPts val="0"/>
              </a:spcBef>
              <a:spcAft>
                <a:spcPts val="0"/>
              </a:spcAft>
              <a:buNone/>
            </a:pPr>
            <a:endParaRPr/>
          </a:p>
        </p:txBody>
      </p:sp>
      <p:sp>
        <p:nvSpPr>
          <p:cNvPr id="1477" name="Google Shape;1477;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does each of the commands do?</a:t>
            </a:r>
            <a:endParaRPr>
              <a:solidFill>
                <a:schemeClr val="dk1"/>
              </a:solidFill>
            </a:endParaRPr>
          </a:p>
          <a:p>
            <a:pPr marL="0" lvl="0" indent="0" algn="l" rtl="0">
              <a:spcBef>
                <a:spcPts val="0"/>
              </a:spcBef>
              <a:spcAft>
                <a:spcPts val="0"/>
              </a:spcAft>
              <a:buNone/>
            </a:pPr>
            <a:endParaRPr/>
          </a:p>
        </p:txBody>
      </p:sp>
      <p:sp>
        <p:nvSpPr>
          <p:cNvPr id="1478" name="Google Shape;1478;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79" name="Google Shape;1479;p119"/>
          <p:cNvGraphicFramePr/>
          <p:nvPr/>
        </p:nvGraphicFramePr>
        <p:xfrm>
          <a:off x="469700" y="124891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pwd </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ls</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cd</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mkdir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touch</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6"/>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clear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1480" name="Google Shape;1480;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280" name="Google Shape;1280;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1281" name="Google Shape;1281;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282" name="Google Shape;1282;p102"/>
          <p:cNvSpPr txBox="1">
            <a:spLocks noGrp="1"/>
          </p:cNvSpPr>
          <p:nvPr>
            <p:ph type="subTitle" idx="2"/>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Explain why the command line is important for IT and security professionals.</a:t>
            </a:r>
            <a:endParaRPr/>
          </a:p>
        </p:txBody>
      </p:sp>
      <p:sp>
        <p:nvSpPr>
          <p:cNvPr id="1283" name="Google Shape;1283;p102"/>
          <p:cNvSpPr txBox="1">
            <a:spLocks noGrp="1"/>
          </p:cNvSpPr>
          <p:nvPr>
            <p:ph type="subTitle" idx="3"/>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Use commands like </a:t>
            </a:r>
            <a:r>
              <a:rPr lang="en" dirty="0">
                <a:latin typeface="Inconsolata"/>
                <a:ea typeface="Inconsolata"/>
                <a:cs typeface="Inconsolata"/>
                <a:sym typeface="Inconsolata"/>
              </a:rPr>
              <a:t>ls</a:t>
            </a:r>
            <a:r>
              <a:rPr lang="en" dirty="0"/>
              <a:t>, </a:t>
            </a:r>
            <a:r>
              <a:rPr lang="en" dirty="0">
                <a:latin typeface="Inconsolata"/>
                <a:ea typeface="Inconsolata"/>
                <a:cs typeface="Inconsolata"/>
                <a:sym typeface="Inconsolata"/>
              </a:rPr>
              <a:t>cd</a:t>
            </a:r>
            <a:r>
              <a:rPr lang="en" dirty="0"/>
              <a:t>,</a:t>
            </a:r>
            <a:r>
              <a:rPr lang="en" dirty="0">
                <a:latin typeface="Inconsolata"/>
                <a:ea typeface="Inconsolata"/>
                <a:cs typeface="Inconsolata"/>
                <a:sym typeface="Inconsolata"/>
              </a:rPr>
              <a:t> mkdir</a:t>
            </a:r>
            <a:r>
              <a:rPr lang="en" dirty="0"/>
              <a:t>,</a:t>
            </a:r>
            <a:r>
              <a:rPr lang="en" dirty="0">
                <a:latin typeface="Inconsolata"/>
                <a:ea typeface="Inconsolata"/>
                <a:cs typeface="Inconsolata"/>
                <a:sym typeface="Inconsolata"/>
              </a:rPr>
              <a:t> touch</a:t>
            </a:r>
            <a:r>
              <a:rPr lang="en" dirty="0"/>
              <a:t>,</a:t>
            </a:r>
            <a:r>
              <a:rPr lang="en" dirty="0">
                <a:latin typeface="Inconsolata"/>
                <a:ea typeface="Inconsolata"/>
                <a:cs typeface="Inconsolata"/>
                <a:sym typeface="Inconsolata"/>
              </a:rPr>
              <a:t> cp</a:t>
            </a:r>
            <a:r>
              <a:rPr lang="en" dirty="0"/>
              <a:t>,</a:t>
            </a:r>
            <a:r>
              <a:rPr lang="en" dirty="0">
                <a:latin typeface="Inconsolata"/>
                <a:ea typeface="Inconsolata"/>
                <a:cs typeface="Inconsolata"/>
                <a:sym typeface="Inconsolata"/>
              </a:rPr>
              <a:t> mv</a:t>
            </a:r>
            <a:r>
              <a:rPr lang="en" dirty="0"/>
              <a:t>,</a:t>
            </a:r>
            <a:r>
              <a:rPr lang="en" dirty="0">
                <a:latin typeface="Inconsolata"/>
                <a:ea typeface="Inconsolata"/>
                <a:cs typeface="Inconsolata"/>
                <a:sym typeface="Inconsolata"/>
              </a:rPr>
              <a:t> rm</a:t>
            </a:r>
            <a:r>
              <a:rPr lang="en" dirty="0"/>
              <a:t>,</a:t>
            </a:r>
            <a:r>
              <a:rPr lang="en" dirty="0">
                <a:latin typeface="Inconsolata"/>
                <a:ea typeface="Inconsolata"/>
                <a:cs typeface="Inconsolata"/>
                <a:sym typeface="Inconsolata"/>
              </a:rPr>
              <a:t> rmdir</a:t>
            </a:r>
            <a:r>
              <a:rPr lang="en" dirty="0"/>
              <a:t>, and </a:t>
            </a:r>
            <a:r>
              <a:rPr lang="en" dirty="0">
                <a:latin typeface="Inconsolata"/>
                <a:ea typeface="Inconsolata"/>
                <a:cs typeface="Inconsolata"/>
                <a:sym typeface="Inconsolata"/>
              </a:rPr>
              <a:t>cat</a:t>
            </a:r>
            <a:r>
              <a:rPr lang="en" dirty="0"/>
              <a:t> for basic file navigation. </a:t>
            </a:r>
            <a:r>
              <a:rPr lang="en-US" dirty="0"/>
              <a:t>C</a:t>
            </a:r>
            <a:r>
              <a:rPr lang="en" dirty="0"/>
              <a:t>hanges are made.</a:t>
            </a:r>
            <a:endParaRPr dirty="0"/>
          </a:p>
        </p:txBody>
      </p:sp>
      <p:sp>
        <p:nvSpPr>
          <p:cNvPr id="1284" name="Google Shape;1284;p102"/>
          <p:cNvSpPr txBox="1">
            <a:spLocks noGrp="1"/>
          </p:cNvSpPr>
          <p:nvPr>
            <p:ph type="subTitle" idx="4"/>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Navigate deeply nested folder structures using relative and absolute file paths. </a:t>
            </a:r>
            <a:endParaRPr/>
          </a:p>
        </p:txBody>
      </p:sp>
      <p:sp>
        <p:nvSpPr>
          <p:cNvPr id="1285" name="Google Shape;1285;p102"/>
          <p:cNvSpPr txBox="1">
            <a:spLocks noGrp="1"/>
          </p:cNvSpPr>
          <p:nvPr>
            <p:ph type="subTitle" idx="5"/>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commands like </a:t>
            </a:r>
            <a:r>
              <a:rPr lang="en">
                <a:latin typeface="Inconsolata"/>
                <a:ea typeface="Inconsolata"/>
                <a:cs typeface="Inconsolata"/>
                <a:sym typeface="Inconsolata"/>
              </a:rPr>
              <a:t>head</a:t>
            </a:r>
            <a:r>
              <a:rPr lang="en"/>
              <a:t>, </a:t>
            </a:r>
            <a:r>
              <a:rPr lang="en">
                <a:latin typeface="Inconsolata"/>
                <a:ea typeface="Inconsolata"/>
                <a:cs typeface="Inconsolata"/>
                <a:sym typeface="Inconsolata"/>
              </a:rPr>
              <a:t>tail</a:t>
            </a:r>
            <a:r>
              <a:rPr lang="en"/>
              <a:t>, </a:t>
            </a:r>
            <a:r>
              <a:rPr lang="en">
                <a:latin typeface="Inconsolata"/>
                <a:ea typeface="Inconsolata"/>
                <a:cs typeface="Inconsolata"/>
                <a:sym typeface="Inconsolata"/>
              </a:rPr>
              <a:t>more</a:t>
            </a:r>
            <a:r>
              <a:rPr lang="en"/>
              <a:t>, and </a:t>
            </a:r>
            <a:r>
              <a:rPr lang="en">
                <a:latin typeface="Inconsolata"/>
                <a:ea typeface="Inconsolata"/>
                <a:cs typeface="Inconsolata"/>
                <a:sym typeface="Inconsolata"/>
              </a:rPr>
              <a:t>less</a:t>
            </a:r>
            <a:r>
              <a:rPr lang="en"/>
              <a:t> to preview files in the command line. </a:t>
            </a:r>
            <a:endParaRPr/>
          </a:p>
        </p:txBody>
      </p:sp>
      <p:sp>
        <p:nvSpPr>
          <p:cNvPr id="1286" name="Google Shape;1286;p102"/>
          <p:cNvSpPr txBox="1">
            <a:spLocks noGrp="1"/>
          </p:cNvSpPr>
          <p:nvPr>
            <p:ph type="subTitle" idx="6"/>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Combine the preceding commands in sequence to accomplish relevant IT tasks. </a:t>
            </a:r>
            <a:endParaRPr/>
          </a:p>
        </p:txBody>
      </p:sp>
      <p:sp>
        <p:nvSpPr>
          <p:cNvPr id="1287" name="Google Shape;1287;p102"/>
          <p:cNvSpPr txBox="1">
            <a:spLocks noGrp="1"/>
          </p:cNvSpPr>
          <p:nvPr>
            <p:ph type="subTitle" idx="7"/>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Review</a:t>
            </a:r>
            <a:endParaRPr>
              <a:solidFill>
                <a:schemeClr val="dk1"/>
              </a:solidFill>
            </a:endParaRPr>
          </a:p>
          <a:p>
            <a:pPr marL="0" lvl="0" indent="0" algn="l" rtl="0">
              <a:spcBef>
                <a:spcPts val="0"/>
              </a:spcBef>
              <a:spcAft>
                <a:spcPts val="0"/>
              </a:spcAft>
              <a:buNone/>
            </a:pPr>
            <a:endParaRPr/>
          </a:p>
        </p:txBody>
      </p:sp>
      <p:sp>
        <p:nvSpPr>
          <p:cNvPr id="1486" name="Google Shape;1486;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does each of the commands do?</a:t>
            </a:r>
            <a:endParaRPr>
              <a:solidFill>
                <a:schemeClr val="dk1"/>
              </a:solidFill>
            </a:endParaRPr>
          </a:p>
          <a:p>
            <a:pPr marL="0" lvl="0" indent="0" algn="l" rtl="0">
              <a:spcBef>
                <a:spcPts val="0"/>
              </a:spcBef>
              <a:spcAft>
                <a:spcPts val="0"/>
              </a:spcAft>
              <a:buNone/>
            </a:pPr>
            <a:endParaRPr/>
          </a:p>
        </p:txBody>
      </p:sp>
      <p:sp>
        <p:nvSpPr>
          <p:cNvPr id="1487" name="Google Shape;1487;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88" name="Google Shape;1488;p120"/>
          <p:cNvGraphicFramePr/>
          <p:nvPr/>
        </p:nvGraphicFramePr>
        <p:xfrm>
          <a:off x="469700" y="124891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pwd </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 the current working directory (</a:t>
                      </a:r>
                      <a:r>
                        <a:rPr lang="en" sz="1600" i="1">
                          <a:latin typeface="Roboto"/>
                          <a:ea typeface="Roboto"/>
                          <a:cs typeface="Roboto"/>
                          <a:sym typeface="Roboto"/>
                        </a:rPr>
                        <a:t>print working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ls</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List directories and files in the current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cd</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Navigate into a directory (</a:t>
                      </a:r>
                      <a:r>
                        <a:rPr lang="en" sz="1600" i="1">
                          <a:latin typeface="Roboto"/>
                          <a:ea typeface="Roboto"/>
                          <a:cs typeface="Roboto"/>
                          <a:sym typeface="Roboto"/>
                        </a:rPr>
                        <a:t>change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mkdir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Make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touch</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Create an empty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6"/>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clear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Clear the terminal history of a page.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1489" name="Google Shape;148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121"/>
          <p:cNvSpPr txBox="1">
            <a:spLocks noGrp="1"/>
          </p:cNvSpPr>
          <p:nvPr>
            <p:ph type="title"/>
          </p:nvPr>
        </p:nvSpPr>
        <p:spPr>
          <a:xfrm>
            <a:off x="1400" y="274875"/>
            <a:ext cx="88683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rPr>
              <a:t>Activity: Take Five and Practice the </a:t>
            </a:r>
            <a:br>
              <a:rPr lang="en" sz="3000">
                <a:solidFill>
                  <a:schemeClr val="dk1"/>
                </a:solidFill>
              </a:rPr>
            </a:br>
            <a:r>
              <a:rPr lang="en" sz="3000">
                <a:solidFill>
                  <a:schemeClr val="dk1"/>
                </a:solidFill>
              </a:rPr>
              <a:t>Command Line</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In this activity, you are a security analyst at Wonka Corp. </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Wonka Corp believes an employee is selling secret recipes. </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must create evidence directories for email, logs, and web_access to organize your investigation of the rogue employee.</a:t>
            </a:r>
            <a:endParaRPr/>
          </a:p>
        </p:txBody>
      </p:sp>
      <p:sp>
        <p:nvSpPr>
          <p:cNvPr id="1495" name="Google Shape;1495;p12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6" name="Google Shape;1496;p121"/>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20 Minutes</a:t>
            </a:r>
            <a:endParaRPr/>
          </a:p>
        </p:txBody>
      </p:sp>
      <p:sp>
        <p:nvSpPr>
          <p:cNvPr id="1497" name="Google Shape;1497;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03" name="Google Shape;1503;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09" name="Google Shape;1509;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23</a:t>
            </a:fld>
            <a:endParaRPr sz="6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Relative vs. Absolute Paths </a:t>
            </a:r>
            <a:endParaRPr/>
          </a:p>
        </p:txBody>
      </p:sp>
      <p:sp>
        <p:nvSpPr>
          <p:cNvPr id="1515" name="Google Shape;1515;p12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6" name="Google Shape;1516;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25"/>
          <p:cNvSpPr/>
          <p:nvPr/>
        </p:nvSpPr>
        <p:spPr>
          <a:xfrm>
            <a:off x="6541150" y="3762525"/>
            <a:ext cx="2389800" cy="648000"/>
          </a:xfrm>
          <a:prstGeom prst="roundRect">
            <a:avLst>
              <a:gd name="adj" fmla="val 16667"/>
            </a:avLst>
          </a:prstGeom>
          <a:solidFill>
            <a:srgbClr val="EBED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The file is an image called: </a:t>
            </a:r>
            <a:br>
              <a:rPr lang="en" b="1">
                <a:solidFill>
                  <a:schemeClr val="dk1"/>
                </a:solidFill>
                <a:latin typeface="Roboto"/>
                <a:ea typeface="Roboto"/>
                <a:cs typeface="Roboto"/>
                <a:sym typeface="Roboto"/>
              </a:rPr>
            </a:br>
            <a:r>
              <a:rPr lang="en" b="1">
                <a:solidFill>
                  <a:schemeClr val="dk1"/>
                </a:solidFill>
                <a:latin typeface="Inconsolata"/>
                <a:ea typeface="Inconsolata"/>
                <a:cs typeface="Inconsolata"/>
                <a:sym typeface="Inconsolata"/>
              </a:rPr>
              <a:t>cat.jpg</a:t>
            </a:r>
            <a:endParaRPr/>
          </a:p>
        </p:txBody>
      </p:sp>
      <p:sp>
        <p:nvSpPr>
          <p:cNvPr id="1522" name="Google Shape;1522;p125"/>
          <p:cNvSpPr/>
          <p:nvPr/>
        </p:nvSpPr>
        <p:spPr>
          <a:xfrm>
            <a:off x="2271085" y="3762513"/>
            <a:ext cx="2966100" cy="648000"/>
          </a:xfrm>
          <a:prstGeom prst="roundRect">
            <a:avLst>
              <a:gd name="adj" fmla="val 16667"/>
            </a:avLst>
          </a:prstGeom>
          <a:solidFill>
            <a:srgbClr val="EBED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The directory path is: </a:t>
            </a:r>
            <a:r>
              <a:rPr lang="en" b="1">
                <a:solidFill>
                  <a:schemeClr val="dk1"/>
                </a:solidFill>
                <a:latin typeface="Inconsolata"/>
                <a:ea typeface="Inconsolata"/>
                <a:cs typeface="Inconsolata"/>
                <a:sym typeface="Inconsolata"/>
              </a:rPr>
              <a:t>/home/Sally/Desktop/my_images/</a:t>
            </a:r>
            <a:endParaRPr/>
          </a:p>
        </p:txBody>
      </p:sp>
      <p:sp>
        <p:nvSpPr>
          <p:cNvPr id="1523" name="Google Shape;1523;p125"/>
          <p:cNvSpPr/>
          <p:nvPr/>
        </p:nvSpPr>
        <p:spPr>
          <a:xfrm>
            <a:off x="1478300" y="1423725"/>
            <a:ext cx="5940900" cy="648000"/>
          </a:xfrm>
          <a:prstGeom prst="roundRect">
            <a:avLst>
              <a:gd name="adj" fmla="val 16667"/>
            </a:avLst>
          </a:prstGeom>
          <a:solidFill>
            <a:srgbClr val="EBED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The</a:t>
            </a:r>
            <a:r>
              <a:rPr lang="en" b="1">
                <a:solidFill>
                  <a:schemeClr val="dk1"/>
                </a:solidFill>
                <a:latin typeface="Roboto"/>
                <a:ea typeface="Roboto"/>
                <a:cs typeface="Roboto"/>
                <a:sym typeface="Roboto"/>
              </a:rPr>
              <a:t> </a:t>
            </a:r>
            <a:r>
              <a:rPr lang="en" b="1">
                <a:solidFill>
                  <a:schemeClr val="dk1"/>
                </a:solidFill>
                <a:latin typeface="Inconsolata"/>
                <a:ea typeface="Inconsolata"/>
                <a:cs typeface="Inconsolata"/>
                <a:sym typeface="Inconsolata"/>
              </a:rPr>
              <a:t>cat.jpg</a:t>
            </a:r>
            <a:r>
              <a:rPr lang="en">
                <a:solidFill>
                  <a:schemeClr val="dk1"/>
                </a:solidFill>
                <a:latin typeface="Roboto"/>
                <a:ea typeface="Roboto"/>
                <a:cs typeface="Roboto"/>
                <a:sym typeface="Roboto"/>
              </a:rPr>
              <a:t> image file is located in the </a:t>
            </a:r>
            <a:r>
              <a:rPr lang="en" b="1">
                <a:solidFill>
                  <a:schemeClr val="dk1"/>
                </a:solidFill>
                <a:latin typeface="Inconsolata"/>
                <a:ea typeface="Inconsolata"/>
                <a:cs typeface="Inconsolata"/>
                <a:sym typeface="Inconsolata"/>
              </a:rPr>
              <a:t>my_images</a:t>
            </a:r>
            <a:r>
              <a:rPr lang="en">
                <a:solidFill>
                  <a:schemeClr val="dk1"/>
                </a:solidFill>
                <a:latin typeface="Roboto"/>
                <a:ea typeface="Roboto"/>
                <a:cs typeface="Roboto"/>
                <a:sym typeface="Roboto"/>
              </a:rPr>
              <a:t> directory, which is in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a:t>
            </a:r>
            <a:r>
              <a:rPr lang="en" b="1">
                <a:solidFill>
                  <a:schemeClr val="dk1"/>
                </a:solidFill>
                <a:latin typeface="Inconsolata"/>
                <a:ea typeface="Inconsolata"/>
                <a:cs typeface="Inconsolata"/>
                <a:sym typeface="Inconsolata"/>
              </a:rPr>
              <a:t>desktop</a:t>
            </a:r>
            <a:r>
              <a:rPr lang="en">
                <a:solidFill>
                  <a:schemeClr val="dk1"/>
                </a:solidFill>
                <a:latin typeface="Roboto"/>
                <a:ea typeface="Roboto"/>
                <a:cs typeface="Roboto"/>
                <a:sym typeface="Roboto"/>
              </a:rPr>
              <a:t> directory, in the </a:t>
            </a:r>
            <a:r>
              <a:rPr lang="en" b="1">
                <a:solidFill>
                  <a:schemeClr val="dk1"/>
                </a:solidFill>
                <a:latin typeface="Inconsolata"/>
                <a:ea typeface="Inconsolata"/>
                <a:cs typeface="Inconsolata"/>
                <a:sym typeface="Inconsolata"/>
              </a:rPr>
              <a:t>Sally</a:t>
            </a:r>
            <a:r>
              <a:rPr lang="en">
                <a:solidFill>
                  <a:schemeClr val="dk1"/>
                </a:solidFill>
                <a:latin typeface="Roboto"/>
                <a:ea typeface="Roboto"/>
                <a:cs typeface="Roboto"/>
                <a:sym typeface="Roboto"/>
              </a:rPr>
              <a:t> directory, in the </a:t>
            </a:r>
            <a:r>
              <a:rPr lang="en" b="1">
                <a:solidFill>
                  <a:schemeClr val="dk1"/>
                </a:solidFill>
                <a:latin typeface="Inconsolata"/>
                <a:ea typeface="Inconsolata"/>
                <a:cs typeface="Inconsolata"/>
                <a:sym typeface="Inconsolata"/>
              </a:rPr>
              <a:t>home</a:t>
            </a:r>
            <a:r>
              <a:rPr lang="en">
                <a:solidFill>
                  <a:schemeClr val="dk1"/>
                </a:solidFill>
                <a:latin typeface="Roboto"/>
                <a:ea typeface="Roboto"/>
                <a:cs typeface="Roboto"/>
                <a:sym typeface="Roboto"/>
              </a:rPr>
              <a:t> directory.</a:t>
            </a:r>
            <a:endParaRPr/>
          </a:p>
        </p:txBody>
      </p:sp>
      <p:sp>
        <p:nvSpPr>
          <p:cNvPr id="1524" name="Google Shape;1524;p125"/>
          <p:cNvSpPr txBox="1">
            <a:spLocks noGrp="1"/>
          </p:cNvSpPr>
          <p:nvPr>
            <p:ph type="title"/>
          </p:nvPr>
        </p:nvSpPr>
        <p:spPr>
          <a:xfrm>
            <a:off x="-246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a:t>
            </a:r>
            <a:endParaRPr/>
          </a:p>
        </p:txBody>
      </p:sp>
      <p:sp>
        <p:nvSpPr>
          <p:cNvPr id="1525" name="Google Shape;1525;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solidFill>
                  <a:srgbClr val="24292E"/>
                </a:solidFill>
                <a:highlight>
                  <a:srgbClr val="FFFFFF"/>
                </a:highlight>
              </a:rPr>
              <a:t>A file path is a unique location in the file system where a file is located.</a:t>
            </a:r>
            <a:endParaRPr/>
          </a:p>
        </p:txBody>
      </p:sp>
      <p:sp>
        <p:nvSpPr>
          <p:cNvPr id="1526" name="Google Shape;1526;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27" name="Google Shape;1527;p125"/>
          <p:cNvSpPr txBox="1">
            <a:spLocks noGrp="1"/>
          </p:cNvSpPr>
          <p:nvPr>
            <p:ph type="body" idx="3"/>
          </p:nvPr>
        </p:nvSpPr>
        <p:spPr>
          <a:xfrm>
            <a:off x="322350" y="2351575"/>
            <a:ext cx="8536200" cy="904800"/>
          </a:xfrm>
          <a:prstGeom prst="rect">
            <a:avLst/>
          </a:prstGeom>
          <a:solidFill>
            <a:srgbClr val="000000"/>
          </a:solidFill>
        </p:spPr>
        <p:txBody>
          <a:bodyPr spcFirstLastPara="1" wrap="square" lIns="91425" tIns="18287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3300">
                <a:solidFill>
                  <a:schemeClr val="lt1"/>
                </a:solidFill>
                <a:latin typeface="Inconsolata"/>
                <a:ea typeface="Inconsolata"/>
                <a:cs typeface="Inconsolata"/>
                <a:sym typeface="Inconsolata"/>
              </a:rPr>
              <a:t>/home/Sally/Desktop/my_images/cat.jpg</a:t>
            </a:r>
            <a:endParaRPr sz="3300">
              <a:solidFill>
                <a:schemeClr val="lt1"/>
              </a:solidFill>
            </a:endParaRPr>
          </a:p>
        </p:txBody>
      </p:sp>
      <p:sp>
        <p:nvSpPr>
          <p:cNvPr id="1528" name="Google Shape;1528;p125"/>
          <p:cNvSpPr/>
          <p:nvPr/>
        </p:nvSpPr>
        <p:spPr>
          <a:xfrm rot="5400000" flipH="1">
            <a:off x="3615225" y="523738"/>
            <a:ext cx="277800" cy="5940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25"/>
          <p:cNvSpPr/>
          <p:nvPr/>
        </p:nvSpPr>
        <p:spPr>
          <a:xfrm rot="5400000" flipH="1">
            <a:off x="7597150" y="2716150"/>
            <a:ext cx="277800" cy="15561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536" name="Google Shape;1536;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 in IT</a:t>
            </a:r>
            <a:endParaRPr/>
          </a:p>
        </p:txBody>
      </p:sp>
      <p:cxnSp>
        <p:nvCxnSpPr>
          <p:cNvPr id="1537" name="Google Shape;1537;p126"/>
          <p:cNvCxnSpPr/>
          <p:nvPr/>
        </p:nvCxnSpPr>
        <p:spPr>
          <a:xfrm>
            <a:off x="274375" y="640080"/>
            <a:ext cx="3550800" cy="0"/>
          </a:xfrm>
          <a:prstGeom prst="straightConnector1">
            <a:avLst/>
          </a:prstGeom>
          <a:noFill/>
          <a:ln w="9525" cap="flat" cmpd="sng">
            <a:solidFill>
              <a:srgbClr val="FFFFFF"/>
            </a:solidFill>
            <a:prstDash val="solid"/>
            <a:round/>
            <a:headEnd type="none" w="med" len="med"/>
            <a:tailEnd type="none" w="med" len="med"/>
          </a:ln>
        </p:spPr>
      </p:cxnSp>
      <p:sp>
        <p:nvSpPr>
          <p:cNvPr id="1538" name="Google Shape;1538;p126"/>
          <p:cNvSpPr txBox="1">
            <a:spLocks noGrp="1"/>
          </p:cNvSpPr>
          <p:nvPr>
            <p:ph type="subTitle" idx="2"/>
          </p:nvPr>
        </p:nvSpPr>
        <p:spPr>
          <a:xfrm>
            <a:off x="0" y="489660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9" name="Google Shape;1539;p126"/>
          <p:cNvSpPr txBox="1"/>
          <p:nvPr/>
        </p:nvSpPr>
        <p:spPr>
          <a:xfrm>
            <a:off x="466825" y="2456475"/>
            <a:ext cx="8313900" cy="1154400"/>
          </a:xfrm>
          <a:prstGeom prst="rect">
            <a:avLst/>
          </a:prstGeom>
          <a:solidFill>
            <a:srgbClr val="000000"/>
          </a:solidFill>
          <a:ln>
            <a:noFill/>
          </a:ln>
        </p:spPr>
        <p:txBody>
          <a:bodyPr spcFirstLastPara="1" wrap="square" lIns="91425" tIns="182875" rIns="91425" bIns="228600" anchor="t" anchorCtr="0">
            <a:spAutoFit/>
          </a:bodyPr>
          <a:lstStyle/>
          <a:p>
            <a:pPr marL="0" lvl="0" indent="0" algn="ctr" rtl="0">
              <a:lnSpc>
                <a:spcPct val="115000"/>
              </a:lnSpc>
              <a:spcBef>
                <a:spcPts val="0"/>
              </a:spcBef>
              <a:spcAft>
                <a:spcPts val="1200"/>
              </a:spcAft>
              <a:buNone/>
            </a:pPr>
            <a:r>
              <a:rPr lang="en" sz="4800">
                <a:solidFill>
                  <a:schemeClr val="lt1"/>
                </a:solidFill>
                <a:latin typeface="Inconsolata"/>
                <a:ea typeface="Inconsolata"/>
                <a:cs typeface="Inconsolata"/>
                <a:sym typeface="Inconsolata"/>
              </a:rPr>
              <a:t>/var/log/logfile1.txt</a:t>
            </a:r>
            <a:endParaRPr sz="4800">
              <a:solidFill>
                <a:schemeClr val="lt1"/>
              </a:solidFill>
            </a:endParaRPr>
          </a:p>
        </p:txBody>
      </p:sp>
      <p:sp>
        <p:nvSpPr>
          <p:cNvPr id="1540" name="Google Shape;1540;p126"/>
          <p:cNvSpPr txBox="1">
            <a:spLocks noGrp="1"/>
          </p:cNvSpPr>
          <p:nvPr>
            <p:ph type="subTitle" idx="1"/>
          </p:nvPr>
        </p:nvSpPr>
        <p:spPr>
          <a:xfrm>
            <a:off x="0" y="675975"/>
            <a:ext cx="7847100" cy="1780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You are a security administrator and need to access a network log for an investigation. </a:t>
            </a:r>
            <a:endParaRPr/>
          </a:p>
          <a:p>
            <a:pPr marL="0" lvl="0" indent="0" algn="l" rtl="0">
              <a:spcBef>
                <a:spcPts val="1000"/>
              </a:spcBef>
              <a:spcAft>
                <a:spcPts val="0"/>
              </a:spcAft>
              <a:buNone/>
            </a:pPr>
            <a:r>
              <a:rPr lang="en"/>
              <a:t>You might ask the network team for the location or path of the file. </a:t>
            </a:r>
            <a:endParaRPr/>
          </a:p>
          <a:p>
            <a:pPr marL="0" lvl="0" indent="0" algn="l" rtl="0">
              <a:spcBef>
                <a:spcPts val="1000"/>
              </a:spcBef>
              <a:spcAft>
                <a:spcPts val="1000"/>
              </a:spcAft>
              <a:buNone/>
            </a:pPr>
            <a:r>
              <a:rPr lang="en"/>
              <a:t>The network team would provide you with a file path such as: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a:t>
            </a:r>
            <a:endParaRPr/>
          </a:p>
        </p:txBody>
      </p:sp>
      <p:sp>
        <p:nvSpPr>
          <p:cNvPr id="1546" name="Google Shape;1546;p1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47" name="Google Shape;1547;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There are two types of file paths: </a:t>
            </a:r>
            <a:endParaRPr/>
          </a:p>
          <a:p>
            <a:pPr marL="0" lvl="0" indent="0" algn="l" rtl="0">
              <a:spcBef>
                <a:spcPts val="0"/>
              </a:spcBef>
              <a:spcAft>
                <a:spcPts val="0"/>
              </a:spcAft>
              <a:buNone/>
            </a:pPr>
            <a:endParaRPr/>
          </a:p>
        </p:txBody>
      </p:sp>
      <p:pic>
        <p:nvPicPr>
          <p:cNvPr id="1548" name="Google Shape;1548;p127"/>
          <p:cNvPicPr preferRelativeResize="0"/>
          <p:nvPr/>
        </p:nvPicPr>
        <p:blipFill rotWithShape="1">
          <a:blip r:embed="rId3">
            <a:alphaModFix/>
          </a:blip>
          <a:srcRect/>
          <a:stretch/>
        </p:blipFill>
        <p:spPr>
          <a:xfrm>
            <a:off x="1116120" y="1193175"/>
            <a:ext cx="6911760" cy="3571076"/>
          </a:xfrm>
          <a:prstGeom prst="rect">
            <a:avLst/>
          </a:prstGeom>
          <a:noFill/>
          <a:ln>
            <a:noFill/>
          </a:ln>
        </p:spPr>
      </p:pic>
      <p:sp>
        <p:nvSpPr>
          <p:cNvPr id="1549" name="Google Shape;1549;p127"/>
          <p:cNvSpPr txBox="1"/>
          <p:nvPr/>
        </p:nvSpPr>
        <p:spPr>
          <a:xfrm>
            <a:off x="1709125" y="2355650"/>
            <a:ext cx="2257200" cy="151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3600">
                <a:latin typeface="Roboto Light"/>
                <a:ea typeface="Roboto Light"/>
                <a:cs typeface="Roboto Light"/>
                <a:sym typeface="Roboto Light"/>
              </a:rPr>
              <a:t>Absolute paths</a:t>
            </a:r>
            <a:endParaRPr sz="3600" i="0" u="none" strike="noStrike" cap="none">
              <a:solidFill>
                <a:srgbClr val="000000"/>
              </a:solidFill>
              <a:latin typeface="Roboto Light"/>
              <a:ea typeface="Roboto Light"/>
              <a:cs typeface="Roboto Light"/>
              <a:sym typeface="Roboto Light"/>
            </a:endParaRPr>
          </a:p>
        </p:txBody>
      </p:sp>
      <p:sp>
        <p:nvSpPr>
          <p:cNvPr id="1550" name="Google Shape;1550;p127"/>
          <p:cNvSpPr txBox="1"/>
          <p:nvPr/>
        </p:nvSpPr>
        <p:spPr>
          <a:xfrm>
            <a:off x="5175625" y="2355650"/>
            <a:ext cx="2338200" cy="151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3600">
                <a:latin typeface="Roboto Light"/>
                <a:ea typeface="Roboto Light"/>
                <a:cs typeface="Roboto Light"/>
                <a:sym typeface="Roboto Light"/>
              </a:rPr>
              <a:t>Relative paths</a:t>
            </a:r>
            <a:endParaRPr sz="3600" i="0" u="none" strike="noStrike" cap="none">
              <a:solidFill>
                <a:srgbClr val="000000"/>
              </a:solidFill>
              <a:latin typeface="Roboto Light"/>
              <a:ea typeface="Roboto Light"/>
              <a:cs typeface="Roboto Light"/>
              <a:sym typeface="Roboto Light"/>
            </a:endParaRPr>
          </a:p>
        </p:txBody>
      </p:sp>
      <p:sp>
        <p:nvSpPr>
          <p:cNvPr id="1551" name="Google Shape;1551;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pic>
        <p:nvPicPr>
          <p:cNvPr id="1556" name="Google Shape;1556;p128"/>
          <p:cNvPicPr preferRelativeResize="0"/>
          <p:nvPr/>
        </p:nvPicPr>
        <p:blipFill rotWithShape="1">
          <a:blip r:embed="rId3">
            <a:alphaModFix/>
          </a:blip>
          <a:srcRect l="4561"/>
          <a:stretch/>
        </p:blipFill>
        <p:spPr>
          <a:xfrm>
            <a:off x="0" y="-505775"/>
            <a:ext cx="6433157" cy="4493725"/>
          </a:xfrm>
          <a:prstGeom prst="rect">
            <a:avLst/>
          </a:prstGeom>
          <a:noFill/>
          <a:ln>
            <a:noFill/>
          </a:ln>
        </p:spPr>
      </p:pic>
      <p:sp>
        <p:nvSpPr>
          <p:cNvPr id="1557" name="Google Shape;1557;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Absolute Paths</a:t>
            </a:r>
            <a:endParaRPr/>
          </a:p>
        </p:txBody>
      </p:sp>
      <p:sp>
        <p:nvSpPr>
          <p:cNvPr id="1558" name="Google Shape;1558;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59" name="Google Shape;1559;p128"/>
          <p:cNvSpPr/>
          <p:nvPr/>
        </p:nvSpPr>
        <p:spPr>
          <a:xfrm>
            <a:off x="4278425" y="2305850"/>
            <a:ext cx="1548000" cy="58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28"/>
          <p:cNvSpPr txBox="1">
            <a:spLocks noGrp="1"/>
          </p:cNvSpPr>
          <p:nvPr>
            <p:ph type="body" idx="3"/>
          </p:nvPr>
        </p:nvSpPr>
        <p:spPr>
          <a:xfrm>
            <a:off x="2360725" y="2329050"/>
            <a:ext cx="6231300" cy="2272500"/>
          </a:xfrm>
          <a:prstGeom prst="rect">
            <a:avLst/>
          </a:prstGeom>
        </p:spPr>
        <p:txBody>
          <a:bodyPr spcFirstLastPara="1" wrap="square" lIns="91425" tIns="91425" rIns="0" bIns="822950" anchor="t" anchorCtr="0">
            <a:noAutofit/>
          </a:bodyPr>
          <a:lstStyle/>
          <a:p>
            <a:pPr marL="0" lvl="0" indent="0" algn="l" rtl="0">
              <a:lnSpc>
                <a:spcPct val="115000"/>
              </a:lnSpc>
              <a:spcBef>
                <a:spcPts val="0"/>
              </a:spcBef>
              <a:spcAft>
                <a:spcPts val="0"/>
              </a:spcAft>
              <a:buNone/>
            </a:pPr>
            <a:r>
              <a:rPr lang="en" sz="1800">
                <a:solidFill>
                  <a:srgbClr val="24292E"/>
                </a:solidFill>
              </a:rPr>
              <a:t>An</a:t>
            </a:r>
            <a:r>
              <a:rPr lang="en" sz="1800" b="1">
                <a:solidFill>
                  <a:srgbClr val="24292E"/>
                </a:solidFill>
              </a:rPr>
              <a:t> absolute path</a:t>
            </a:r>
            <a:r>
              <a:rPr lang="en" sz="1800">
                <a:solidFill>
                  <a:srgbClr val="24292E"/>
                </a:solidFill>
              </a:rPr>
              <a:t>   indicates the location of a file regardless of your current location in the file system.</a:t>
            </a:r>
            <a:endParaRPr sz="1800">
              <a:solidFill>
                <a:srgbClr val="24292E"/>
              </a:solidFill>
            </a:endParaRPr>
          </a:p>
          <a:p>
            <a:pPr marL="0" lvl="0" indent="0" algn="l" rtl="0">
              <a:lnSpc>
                <a:spcPct val="115000"/>
              </a:lnSpc>
              <a:spcBef>
                <a:spcPts val="1800"/>
              </a:spcBef>
              <a:spcAft>
                <a:spcPts val="1200"/>
              </a:spcAft>
              <a:buNone/>
            </a:pPr>
            <a:r>
              <a:rPr lang="en" sz="1800">
                <a:solidFill>
                  <a:srgbClr val="24292E"/>
                </a:solidFill>
              </a:rPr>
              <a:t>If you’re in the </a:t>
            </a:r>
            <a:r>
              <a:rPr lang="en" sz="1800">
                <a:solidFill>
                  <a:srgbClr val="4CFF41"/>
                </a:solidFill>
                <a:highlight>
                  <a:srgbClr val="000000"/>
                </a:highlight>
                <a:latin typeface="Inconsolata Medium"/>
                <a:ea typeface="Inconsolata Medium"/>
                <a:cs typeface="Inconsolata Medium"/>
                <a:sym typeface="Inconsolata Medium"/>
              </a:rPr>
              <a:t>Applications</a:t>
            </a:r>
            <a:r>
              <a:rPr lang="en" sz="1800">
                <a:solidFill>
                  <a:srgbClr val="24292E"/>
                </a:solidFill>
              </a:rPr>
              <a:t> directory and need to access </a:t>
            </a:r>
            <a:br>
              <a:rPr lang="en" sz="1800">
                <a:solidFill>
                  <a:srgbClr val="24292E"/>
                </a:solidFill>
              </a:rPr>
            </a:br>
            <a:r>
              <a:rPr lang="en" sz="1800">
                <a:solidFill>
                  <a:srgbClr val="24292E"/>
                </a:solidFill>
              </a:rPr>
              <a:t>a file in the </a:t>
            </a:r>
            <a:r>
              <a:rPr lang="en" sz="1800">
                <a:solidFill>
                  <a:srgbClr val="4CFF41"/>
                </a:solidFill>
                <a:highlight>
                  <a:srgbClr val="000000"/>
                </a:highlight>
                <a:latin typeface="Inconsolata Medium"/>
                <a:ea typeface="Inconsolata Medium"/>
                <a:cs typeface="Inconsolata Medium"/>
                <a:sym typeface="Inconsolata Medium"/>
              </a:rPr>
              <a:t>Desktop</a:t>
            </a:r>
            <a:r>
              <a:rPr lang="en" sz="1800">
                <a:solidFill>
                  <a:srgbClr val="24292E"/>
                </a:solidFill>
              </a:rPr>
              <a:t> directory, you can use an absolute path to get the file without navigating to the </a:t>
            </a:r>
            <a:r>
              <a:rPr lang="en" sz="1800">
                <a:solidFill>
                  <a:srgbClr val="4CFF41"/>
                </a:solidFill>
                <a:highlight>
                  <a:srgbClr val="000000"/>
                </a:highlight>
                <a:latin typeface="Inconsolata Medium"/>
                <a:ea typeface="Inconsolata Medium"/>
                <a:cs typeface="Inconsolata Medium"/>
                <a:sym typeface="Inconsolata Medium"/>
              </a:rPr>
              <a:t>Desktop</a:t>
            </a:r>
            <a:r>
              <a:rPr lang="en" sz="1800">
                <a:solidFill>
                  <a:srgbClr val="24292E"/>
                </a:solidFill>
              </a:rPr>
              <a:t> directory.</a:t>
            </a:r>
            <a:endParaRPr sz="1800"/>
          </a:p>
        </p:txBody>
      </p:sp>
      <p:sp>
        <p:nvSpPr>
          <p:cNvPr id="1561" name="Google Shape;1561;p128"/>
          <p:cNvSpPr txBox="1">
            <a:spLocks noGrp="1"/>
          </p:cNvSpPr>
          <p:nvPr>
            <p:ph type="body" idx="3"/>
          </p:nvPr>
        </p:nvSpPr>
        <p:spPr>
          <a:xfrm>
            <a:off x="1495925" y="1025000"/>
            <a:ext cx="7391700" cy="5337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2000">
                <a:solidFill>
                  <a:srgbClr val="4CFF41"/>
                </a:solidFill>
                <a:latin typeface="Inconsolata Medium"/>
                <a:ea typeface="Inconsolata Medium"/>
                <a:cs typeface="Inconsolata Medium"/>
                <a:sym typeface="Inconsolata Medium"/>
              </a:rPr>
              <a:t>/home/Sally/Desktop/Sallysfiles/textfiles/Sallyfile.txt</a:t>
            </a:r>
            <a:endParaRPr sz="2000">
              <a:solidFill>
                <a:srgbClr val="4CFF41"/>
              </a:solidFill>
              <a:latin typeface="Inconsolata Medium"/>
              <a:ea typeface="Inconsolata Medium"/>
              <a:cs typeface="Inconsolata Medium"/>
              <a:sym typeface="Inconsolata Medium"/>
            </a:endParaRPr>
          </a:p>
        </p:txBody>
      </p:sp>
      <p:sp>
        <p:nvSpPr>
          <p:cNvPr id="1562" name="Google Shape;156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Absolute Paths</a:t>
            </a:r>
            <a:endParaRPr/>
          </a:p>
        </p:txBody>
      </p:sp>
      <p:sp>
        <p:nvSpPr>
          <p:cNvPr id="1568" name="Google Shape;1568;p129"/>
          <p:cNvSpPr txBox="1">
            <a:spLocks noGrp="1"/>
          </p:cNvSpPr>
          <p:nvPr>
            <p:ph type="body" idx="3"/>
          </p:nvPr>
        </p:nvSpPr>
        <p:spPr>
          <a:xfrm>
            <a:off x="262300" y="737975"/>
            <a:ext cx="9144000" cy="389700"/>
          </a:xfrm>
          <a:prstGeom prst="rect">
            <a:avLst/>
          </a:prstGeom>
        </p:spPr>
        <p:txBody>
          <a:bodyPr spcFirstLastPara="1" wrap="square" lIns="457200" tIns="0" rIns="457200" bIns="914400" anchor="t" anchorCtr="0">
            <a:noAutofit/>
          </a:bodyPr>
          <a:lstStyle/>
          <a:p>
            <a:pPr marL="0" lvl="0" indent="0" algn="l" rtl="0">
              <a:lnSpc>
                <a:spcPct val="150000"/>
              </a:lnSpc>
              <a:spcBef>
                <a:spcPts val="0"/>
              </a:spcBef>
              <a:spcAft>
                <a:spcPts val="0"/>
              </a:spcAft>
              <a:buNone/>
            </a:pPr>
            <a:r>
              <a:rPr lang="en" sz="2000">
                <a:solidFill>
                  <a:srgbClr val="24292E"/>
                </a:solidFill>
              </a:rPr>
              <a:t>We want to access a file located at:</a:t>
            </a:r>
            <a:endParaRPr/>
          </a:p>
        </p:txBody>
      </p:sp>
      <p:sp>
        <p:nvSpPr>
          <p:cNvPr id="1569" name="Google Shape;1569;p129"/>
          <p:cNvSpPr txBox="1">
            <a:spLocks noGrp="1"/>
          </p:cNvSpPr>
          <p:nvPr>
            <p:ph type="body" idx="3"/>
          </p:nvPr>
        </p:nvSpPr>
        <p:spPr>
          <a:xfrm>
            <a:off x="411425" y="1149025"/>
            <a:ext cx="81666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/home/Sally/Desktop/Sallysfiles/textfiles/Sallyfile.txt</a:t>
            </a:r>
            <a:endParaRPr sz="2000">
              <a:solidFill>
                <a:srgbClr val="4CFF41"/>
              </a:solidFill>
              <a:latin typeface="Inconsolata"/>
              <a:ea typeface="Inconsolata"/>
              <a:cs typeface="Inconsolata"/>
              <a:sym typeface="Inconsolata"/>
            </a:endParaRPr>
          </a:p>
        </p:txBody>
      </p:sp>
      <p:sp>
        <p:nvSpPr>
          <p:cNvPr id="1570" name="Google Shape;1570;p129"/>
          <p:cNvSpPr txBox="1">
            <a:spLocks noGrp="1"/>
          </p:cNvSpPr>
          <p:nvPr>
            <p:ph type="body" idx="3"/>
          </p:nvPr>
        </p:nvSpPr>
        <p:spPr>
          <a:xfrm>
            <a:off x="411425" y="2196638"/>
            <a:ext cx="36699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/home/bob/file_logs/</a:t>
            </a:r>
            <a:endParaRPr sz="2000">
              <a:solidFill>
                <a:srgbClr val="4CFF41"/>
              </a:solidFill>
              <a:latin typeface="Inconsolata"/>
              <a:ea typeface="Inconsolata"/>
              <a:cs typeface="Inconsolata"/>
              <a:sym typeface="Inconsolata"/>
            </a:endParaRPr>
          </a:p>
        </p:txBody>
      </p:sp>
      <p:sp>
        <p:nvSpPr>
          <p:cNvPr id="1571" name="Google Shape;1571;p129"/>
          <p:cNvSpPr txBox="1">
            <a:spLocks noGrp="1"/>
          </p:cNvSpPr>
          <p:nvPr>
            <p:ph type="body" idx="3"/>
          </p:nvPr>
        </p:nvSpPr>
        <p:spPr>
          <a:xfrm>
            <a:off x="411425" y="3244250"/>
            <a:ext cx="80730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/home/Sally/Desktop/Sallysfiles/textfiles/Sallyfile.txt</a:t>
            </a:r>
            <a:endParaRPr sz="2000">
              <a:solidFill>
                <a:srgbClr val="4CFF41"/>
              </a:solidFill>
              <a:latin typeface="Inconsolata"/>
              <a:ea typeface="Inconsolata"/>
              <a:cs typeface="Inconsolata"/>
              <a:sym typeface="Inconsolata"/>
            </a:endParaRPr>
          </a:p>
        </p:txBody>
      </p:sp>
      <p:sp>
        <p:nvSpPr>
          <p:cNvPr id="1572" name="Google Shape;1572;p129"/>
          <p:cNvSpPr txBox="1">
            <a:spLocks noGrp="1"/>
          </p:cNvSpPr>
          <p:nvPr>
            <p:ph type="body" idx="3"/>
          </p:nvPr>
        </p:nvSpPr>
        <p:spPr>
          <a:xfrm>
            <a:off x="411425" y="4215638"/>
            <a:ext cx="20253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Sallyfile.txt</a:t>
            </a:r>
            <a:endParaRPr sz="2000">
              <a:solidFill>
                <a:srgbClr val="4CFF41"/>
              </a:solidFill>
              <a:latin typeface="Inconsolata"/>
              <a:ea typeface="Inconsolata"/>
              <a:cs typeface="Inconsolata"/>
              <a:sym typeface="Inconsolata"/>
            </a:endParaRPr>
          </a:p>
        </p:txBody>
      </p:sp>
      <p:sp>
        <p:nvSpPr>
          <p:cNvPr id="1573" name="Google Shape;1573;p129"/>
          <p:cNvSpPr txBox="1"/>
          <p:nvPr/>
        </p:nvSpPr>
        <p:spPr>
          <a:xfrm>
            <a:off x="411425" y="1756175"/>
            <a:ext cx="6420900" cy="446700"/>
          </a:xfrm>
          <a:prstGeom prst="rect">
            <a:avLst/>
          </a:prstGeom>
          <a:noFill/>
          <a:ln>
            <a:noFill/>
          </a:ln>
        </p:spPr>
        <p:txBody>
          <a:bodyPr spcFirstLastPara="1" wrap="square" lIns="0" tIns="91425" rIns="91425" bIns="91425" anchor="t" anchorCtr="0">
            <a:noAutofit/>
          </a:bodyPr>
          <a:lstStyle/>
          <a:p>
            <a:pPr marL="0" lvl="0" indent="0" algn="l" rtl="0">
              <a:lnSpc>
                <a:spcPct val="150000"/>
              </a:lnSpc>
              <a:spcBef>
                <a:spcPts val="0"/>
              </a:spcBef>
              <a:spcAft>
                <a:spcPts val="2500"/>
              </a:spcAft>
              <a:buNone/>
            </a:pPr>
            <a:r>
              <a:rPr lang="en" sz="1600">
                <a:solidFill>
                  <a:srgbClr val="24292E"/>
                </a:solidFill>
                <a:latin typeface="Roboto"/>
                <a:ea typeface="Roboto"/>
                <a:cs typeface="Roboto"/>
                <a:sym typeface="Roboto"/>
              </a:rPr>
              <a:t>If we are located in a different directory, such as, </a:t>
            </a:r>
            <a:endParaRPr sz="1600">
              <a:solidFill>
                <a:schemeClr val="dk1"/>
              </a:solidFill>
              <a:latin typeface="Roboto"/>
              <a:ea typeface="Roboto"/>
              <a:cs typeface="Roboto"/>
              <a:sym typeface="Roboto"/>
            </a:endParaRPr>
          </a:p>
        </p:txBody>
      </p:sp>
      <p:sp>
        <p:nvSpPr>
          <p:cNvPr id="1574" name="Google Shape;1574;p129"/>
          <p:cNvSpPr txBox="1"/>
          <p:nvPr/>
        </p:nvSpPr>
        <p:spPr>
          <a:xfrm>
            <a:off x="411425" y="2831375"/>
            <a:ext cx="4345200" cy="446700"/>
          </a:xfrm>
          <a:prstGeom prst="rect">
            <a:avLst/>
          </a:prstGeom>
          <a:noFill/>
          <a:ln>
            <a:noFill/>
          </a:ln>
        </p:spPr>
        <p:txBody>
          <a:bodyPr spcFirstLastPara="1" wrap="square" lIns="0" tIns="91425" rIns="91425" bIns="91425" anchor="t" anchorCtr="0">
            <a:noAutofit/>
          </a:bodyPr>
          <a:lstStyle/>
          <a:p>
            <a:pPr marL="0" lvl="0" indent="0" algn="l" rtl="0">
              <a:lnSpc>
                <a:spcPct val="150000"/>
              </a:lnSpc>
              <a:spcBef>
                <a:spcPts val="0"/>
              </a:spcBef>
              <a:spcAft>
                <a:spcPts val="2500"/>
              </a:spcAft>
              <a:buNone/>
            </a:pPr>
            <a:r>
              <a:rPr lang="en" sz="1600">
                <a:solidFill>
                  <a:srgbClr val="24292E"/>
                </a:solidFill>
                <a:latin typeface="Roboto"/>
                <a:ea typeface="Roboto"/>
                <a:cs typeface="Roboto"/>
                <a:sym typeface="Roboto"/>
              </a:rPr>
              <a:t>We can use the absolute path,</a:t>
            </a:r>
            <a:endParaRPr sz="1600"/>
          </a:p>
        </p:txBody>
      </p:sp>
      <p:sp>
        <p:nvSpPr>
          <p:cNvPr id="1575" name="Google Shape;1575;p129"/>
          <p:cNvSpPr txBox="1"/>
          <p:nvPr/>
        </p:nvSpPr>
        <p:spPr>
          <a:xfrm>
            <a:off x="411425" y="3833425"/>
            <a:ext cx="3669900" cy="446700"/>
          </a:xfrm>
          <a:prstGeom prst="rect">
            <a:avLst/>
          </a:prstGeom>
          <a:noFill/>
          <a:ln>
            <a:noFill/>
          </a:ln>
        </p:spPr>
        <p:txBody>
          <a:bodyPr spcFirstLastPara="1" wrap="square" lIns="0" tIns="91425" rIns="91425" bIns="91425" anchor="t" anchorCtr="0">
            <a:noAutofit/>
          </a:bodyPr>
          <a:lstStyle/>
          <a:p>
            <a:pPr marL="0" lvl="0" indent="0" algn="l" rtl="0">
              <a:lnSpc>
                <a:spcPct val="150000"/>
              </a:lnSpc>
              <a:spcBef>
                <a:spcPts val="0"/>
              </a:spcBef>
              <a:spcAft>
                <a:spcPts val="2500"/>
              </a:spcAft>
              <a:buNone/>
            </a:pPr>
            <a:r>
              <a:rPr lang="en" sz="1600">
                <a:solidFill>
                  <a:srgbClr val="24292E"/>
                </a:solidFill>
                <a:latin typeface="Roboto"/>
                <a:ea typeface="Roboto"/>
                <a:cs typeface="Roboto"/>
                <a:sym typeface="Roboto"/>
              </a:rPr>
              <a:t>To access</a:t>
            </a:r>
            <a:endParaRPr sz="1600"/>
          </a:p>
        </p:txBody>
      </p:sp>
      <p:sp>
        <p:nvSpPr>
          <p:cNvPr id="1576" name="Google Shape;1576;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the </a:t>
            </a:r>
            <a:r>
              <a:rPr lang="en"/>
              <a:t>Terminal Matters: Why the Terminal Matters: free ranges.</a:t>
            </a:r>
            <a:endParaRPr dirty="0"/>
          </a:p>
        </p:txBody>
      </p:sp>
      <p:sp>
        <p:nvSpPr>
          <p:cNvPr id="1293" name="Google Shape;1293;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294" name="Google Shape;1294;p10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pic>
        <p:nvPicPr>
          <p:cNvPr id="1581" name="Google Shape;1581;p130"/>
          <p:cNvPicPr preferRelativeResize="0"/>
          <p:nvPr/>
        </p:nvPicPr>
        <p:blipFill rotWithShape="1">
          <a:blip r:embed="rId3">
            <a:alphaModFix/>
          </a:blip>
          <a:srcRect/>
          <a:stretch/>
        </p:blipFill>
        <p:spPr>
          <a:xfrm>
            <a:off x="-12300" y="228600"/>
            <a:ext cx="4639473" cy="3479624"/>
          </a:xfrm>
          <a:prstGeom prst="rect">
            <a:avLst/>
          </a:prstGeom>
          <a:noFill/>
          <a:ln>
            <a:noFill/>
          </a:ln>
        </p:spPr>
      </p:pic>
      <p:sp>
        <p:nvSpPr>
          <p:cNvPr id="1582" name="Google Shape;1582;p130"/>
          <p:cNvSpPr txBox="1">
            <a:spLocks noGrp="1"/>
          </p:cNvSpPr>
          <p:nvPr>
            <p:ph type="title"/>
          </p:nvPr>
        </p:nvSpPr>
        <p:spPr>
          <a:xfrm>
            <a:off x="-12300" y="0"/>
            <a:ext cx="9168600" cy="533700"/>
          </a:xfrm>
          <a:prstGeom prst="rect">
            <a:avLst/>
          </a:prstGeom>
        </p:spPr>
        <p:txBody>
          <a:bodyPr spcFirstLastPara="1" wrap="square" lIns="457200" tIns="182875" rIns="91425" bIns="91425" anchor="t" anchorCtr="0">
            <a:noAutofit/>
          </a:bodyPr>
          <a:lstStyle/>
          <a:p>
            <a:pPr marL="0" lvl="0" indent="0" algn="l" rtl="0">
              <a:spcBef>
                <a:spcPts val="0"/>
              </a:spcBef>
              <a:spcAft>
                <a:spcPts val="0"/>
              </a:spcAft>
              <a:buNone/>
            </a:pPr>
            <a:r>
              <a:rPr lang="en"/>
              <a:t>Relative Paths</a:t>
            </a:r>
            <a:endParaRPr/>
          </a:p>
        </p:txBody>
      </p:sp>
      <p:sp>
        <p:nvSpPr>
          <p:cNvPr id="1583" name="Google Shape;1583;p130"/>
          <p:cNvSpPr txBox="1">
            <a:spLocks noGrp="1"/>
          </p:cNvSpPr>
          <p:nvPr>
            <p:ph type="body" idx="3"/>
          </p:nvPr>
        </p:nvSpPr>
        <p:spPr>
          <a:xfrm>
            <a:off x="2509525" y="2457450"/>
            <a:ext cx="6399900" cy="2510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800">
                <a:solidFill>
                  <a:srgbClr val="24292E"/>
                </a:solidFill>
              </a:rPr>
              <a:t>A relative path starts at your current location in the file system and doesn't require using the root directory("/").</a:t>
            </a:r>
            <a:endParaRPr sz="1800">
              <a:solidFill>
                <a:srgbClr val="24292E"/>
              </a:solidFill>
            </a:endParaRPr>
          </a:p>
          <a:p>
            <a:pPr marL="320040" lvl="0" indent="-205740" algn="l" rtl="0">
              <a:lnSpc>
                <a:spcPct val="115000"/>
              </a:lnSpc>
              <a:spcBef>
                <a:spcPts val="1200"/>
              </a:spcBef>
              <a:spcAft>
                <a:spcPts val="0"/>
              </a:spcAft>
              <a:buClr>
                <a:srgbClr val="24292E"/>
              </a:buClr>
              <a:buSzPts val="1800"/>
              <a:buFont typeface="Arial"/>
              <a:buChar char="●"/>
            </a:pPr>
            <a:r>
              <a:rPr lang="en" sz="1800">
                <a:solidFill>
                  <a:srgbClr val="24292E"/>
                </a:solidFill>
              </a:rPr>
              <a:t>If you need to access a file in the </a:t>
            </a:r>
            <a:r>
              <a:rPr lang="en" sz="1800">
                <a:solidFill>
                  <a:srgbClr val="F7EF6A"/>
                </a:solidFill>
                <a:highlight>
                  <a:schemeClr val="dk1"/>
                </a:highlight>
                <a:latin typeface="Inconsolata Medium"/>
                <a:ea typeface="Inconsolata Medium"/>
                <a:cs typeface="Inconsolata Medium"/>
                <a:sym typeface="Inconsolata Medium"/>
              </a:rPr>
              <a:t>Desktop</a:t>
            </a:r>
            <a:r>
              <a:rPr lang="en" sz="1800">
                <a:solidFill>
                  <a:srgbClr val="24292E"/>
                </a:solidFill>
              </a:rPr>
              <a:t> directory and are already in </a:t>
            </a:r>
            <a:r>
              <a:rPr lang="en" sz="1800">
                <a:solidFill>
                  <a:srgbClr val="F7EF6A"/>
                </a:solidFill>
                <a:highlight>
                  <a:srgbClr val="000000"/>
                </a:highlight>
                <a:latin typeface="Inconsolata Medium"/>
                <a:ea typeface="Inconsolata Medium"/>
                <a:cs typeface="Inconsolata Medium"/>
                <a:sym typeface="Inconsolata Medium"/>
              </a:rPr>
              <a:t>Desktop</a:t>
            </a:r>
            <a:r>
              <a:rPr lang="en" sz="1800">
                <a:solidFill>
                  <a:srgbClr val="24292E"/>
                </a:solidFill>
              </a:rPr>
              <a:t>, create a path from your current point.</a:t>
            </a:r>
            <a:endParaRPr sz="1800">
              <a:solidFill>
                <a:srgbClr val="24292E"/>
              </a:solidFill>
            </a:endParaRPr>
          </a:p>
          <a:p>
            <a:pPr marL="320040" lvl="0" indent="-205740" algn="l" rtl="0">
              <a:lnSpc>
                <a:spcPct val="115000"/>
              </a:lnSpc>
              <a:spcBef>
                <a:spcPts val="1000"/>
              </a:spcBef>
              <a:spcAft>
                <a:spcPts val="0"/>
              </a:spcAft>
              <a:buClr>
                <a:srgbClr val="24292E"/>
              </a:buClr>
              <a:buSzPts val="1800"/>
              <a:buFont typeface="Roboto"/>
              <a:buChar char="●"/>
            </a:pPr>
            <a:r>
              <a:rPr lang="en" sz="1800">
                <a:solidFill>
                  <a:srgbClr val="24292E"/>
                </a:solidFill>
              </a:rPr>
              <a:t>In the above example, the user is in the </a:t>
            </a:r>
            <a:r>
              <a:rPr lang="en" sz="1800">
                <a:solidFill>
                  <a:srgbClr val="F7EF6A"/>
                </a:solidFill>
                <a:highlight>
                  <a:schemeClr val="dk1"/>
                </a:highlight>
                <a:latin typeface="Inconsolata Medium"/>
                <a:ea typeface="Inconsolata Medium"/>
                <a:cs typeface="Inconsolata Medium"/>
                <a:sym typeface="Inconsolata Medium"/>
              </a:rPr>
              <a:t>Desktop</a:t>
            </a:r>
            <a:r>
              <a:rPr lang="en" sz="1800">
                <a:solidFill>
                  <a:srgbClr val="24292E"/>
                </a:solidFill>
              </a:rPr>
              <a:t> directory, </a:t>
            </a:r>
            <a:br>
              <a:rPr lang="en" sz="1800">
                <a:solidFill>
                  <a:srgbClr val="24292E"/>
                </a:solidFill>
              </a:rPr>
            </a:br>
            <a:r>
              <a:rPr lang="en" sz="1800">
                <a:solidFill>
                  <a:srgbClr val="24292E"/>
                </a:solidFill>
              </a:rPr>
              <a:t>so </a:t>
            </a:r>
            <a:r>
              <a:rPr lang="en" sz="1800">
                <a:solidFill>
                  <a:srgbClr val="FFFF00"/>
                </a:solidFill>
                <a:highlight>
                  <a:srgbClr val="000000"/>
                </a:highlight>
                <a:latin typeface="Inconsolata"/>
                <a:ea typeface="Inconsolata"/>
                <a:cs typeface="Inconsolata"/>
                <a:sym typeface="Inconsolata"/>
              </a:rPr>
              <a:t> </a:t>
            </a:r>
            <a:r>
              <a:rPr lang="en" sz="1800">
                <a:solidFill>
                  <a:srgbClr val="FFFF00"/>
                </a:solidFill>
                <a:highlight>
                  <a:srgbClr val="000000"/>
                </a:highlight>
                <a:latin typeface="Inconsolata Medium"/>
                <a:ea typeface="Inconsolata Medium"/>
                <a:cs typeface="Inconsolata Medium"/>
                <a:sym typeface="Inconsolata Medium"/>
              </a:rPr>
              <a:t>/home/username/Desktop/</a:t>
            </a:r>
            <a:r>
              <a:rPr lang="en" sz="1800">
                <a:solidFill>
                  <a:srgbClr val="24292E"/>
                </a:solidFill>
              </a:rPr>
              <a:t> is assumed and not written. </a:t>
            </a:r>
            <a:endParaRPr sz="1800"/>
          </a:p>
        </p:txBody>
      </p:sp>
      <p:sp>
        <p:nvSpPr>
          <p:cNvPr id="1584" name="Google Shape;1584;p130"/>
          <p:cNvSpPr txBox="1">
            <a:spLocks noGrp="1"/>
          </p:cNvSpPr>
          <p:nvPr>
            <p:ph type="body" idx="3"/>
          </p:nvPr>
        </p:nvSpPr>
        <p:spPr>
          <a:xfrm>
            <a:off x="2509525" y="945350"/>
            <a:ext cx="49701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a:solidFill>
                  <a:srgbClr val="FFFF00"/>
                </a:solidFill>
                <a:latin typeface="Inconsolata"/>
                <a:ea typeface="Inconsolata"/>
                <a:cs typeface="Inconsolata"/>
                <a:sym typeface="Inconsolata"/>
              </a:rPr>
              <a:t>Sallysfiles/textfiles/Sallyfile.txt</a:t>
            </a:r>
            <a:endParaRPr sz="2000">
              <a:solidFill>
                <a:srgbClr val="FFFF00"/>
              </a:solidFill>
              <a:latin typeface="Inconsolata"/>
              <a:ea typeface="Inconsolata"/>
              <a:cs typeface="Inconsolata"/>
              <a:sym typeface="Inconsolata"/>
            </a:endParaRPr>
          </a:p>
          <a:p>
            <a:pPr marL="0" lvl="0" indent="0" algn="l" rtl="0">
              <a:lnSpc>
                <a:spcPct val="115000"/>
              </a:lnSpc>
              <a:spcBef>
                <a:spcPts val="1200"/>
              </a:spcBef>
              <a:spcAft>
                <a:spcPts val="0"/>
              </a:spcAft>
              <a:buClr>
                <a:schemeClr val="dk1"/>
              </a:buClr>
              <a:buSzPts val="1100"/>
              <a:buFont typeface="Arial"/>
              <a:buNone/>
            </a:pPr>
            <a:endParaRPr sz="2000">
              <a:solidFill>
                <a:srgbClr val="FFFF00"/>
              </a:solidFill>
              <a:latin typeface="Inconsolata"/>
              <a:ea typeface="Inconsolata"/>
              <a:cs typeface="Inconsolata"/>
              <a:sym typeface="Inconsolata"/>
            </a:endParaRPr>
          </a:p>
          <a:p>
            <a:pPr marL="0" lvl="0" indent="0" algn="l" rtl="0">
              <a:lnSpc>
                <a:spcPct val="115000"/>
              </a:lnSpc>
              <a:spcBef>
                <a:spcPts val="1200"/>
              </a:spcBef>
              <a:spcAft>
                <a:spcPts val="1200"/>
              </a:spcAft>
              <a:buClr>
                <a:schemeClr val="dk1"/>
              </a:buClr>
              <a:buSzPts val="1100"/>
              <a:buFont typeface="Arial"/>
              <a:buNone/>
            </a:pPr>
            <a:endParaRPr sz="2000">
              <a:solidFill>
                <a:srgbClr val="FFFF00"/>
              </a:solidFill>
              <a:latin typeface="Inconsolata"/>
              <a:ea typeface="Inconsolata"/>
              <a:cs typeface="Inconsolata"/>
              <a:sym typeface="Inconsolata"/>
            </a:endParaRPr>
          </a:p>
        </p:txBody>
      </p:sp>
      <p:sp>
        <p:nvSpPr>
          <p:cNvPr id="1585" name="Google Shape;1585;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 on the Command Line</a:t>
            </a:r>
            <a:endParaRPr/>
          </a:p>
        </p:txBody>
      </p:sp>
      <p:sp>
        <p:nvSpPr>
          <p:cNvPr id="1591" name="Google Shape;1591;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1000"/>
              </a:spcBef>
              <a:spcAft>
                <a:spcPts val="1200"/>
              </a:spcAft>
              <a:buNone/>
            </a:pPr>
            <a:r>
              <a:rPr lang="en">
                <a:solidFill>
                  <a:srgbClr val="24292E"/>
                </a:solidFill>
                <a:highlight>
                  <a:srgbClr val="FFFFFF"/>
                </a:highlight>
              </a:rPr>
              <a:t>Relative and absolute paths function as helpful shortcuts on the command line.</a:t>
            </a:r>
            <a:endParaRPr/>
          </a:p>
        </p:txBody>
      </p:sp>
      <p:sp>
        <p:nvSpPr>
          <p:cNvPr id="1592" name="Google Shape;1592;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3" name="Google Shape;1593;p131"/>
          <p:cNvSpPr/>
          <p:nvPr/>
        </p:nvSpPr>
        <p:spPr>
          <a:xfrm>
            <a:off x="3037325" y="2324825"/>
            <a:ext cx="705600" cy="8007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1"/>
          <p:cNvSpPr/>
          <p:nvPr/>
        </p:nvSpPr>
        <p:spPr>
          <a:xfrm>
            <a:off x="477150" y="2095175"/>
            <a:ext cx="2212800" cy="1260000"/>
          </a:xfrm>
          <a:prstGeom prst="rect">
            <a:avLst/>
          </a:prstGeom>
          <a:solidFill>
            <a:srgbClr val="000000"/>
          </a:solidFill>
          <a:ln>
            <a:noFill/>
          </a:ln>
        </p:spPr>
        <p:txBody>
          <a:bodyPr spcFirstLastPara="1" wrap="square" lIns="182875" tIns="0" rIns="0" bIns="0" anchor="ctr" anchorCtr="0">
            <a:noAutofit/>
          </a:bodyPr>
          <a:lstStyle/>
          <a:p>
            <a:pPr marL="0" marR="0" lvl="0" indent="0" algn="l" rtl="0">
              <a:spcBef>
                <a:spcPts val="0"/>
              </a:spcBef>
              <a:spcAft>
                <a:spcPts val="0"/>
              </a:spcAft>
              <a:buClr>
                <a:schemeClr val="dk1"/>
              </a:buClr>
              <a:buSzPts val="1100"/>
              <a:buFont typeface="Arial"/>
              <a:buNone/>
            </a:pPr>
            <a:r>
              <a:rPr lang="en" sz="2000">
                <a:solidFill>
                  <a:srgbClr val="FFFF00"/>
                </a:solidFill>
                <a:latin typeface="Inconsolata"/>
                <a:ea typeface="Inconsolata"/>
                <a:cs typeface="Inconsolata"/>
                <a:sym typeface="Inconsolata"/>
              </a:rPr>
              <a:t>cd Desktop </a:t>
            </a:r>
            <a:endParaRPr sz="2000">
              <a:solidFill>
                <a:srgbClr val="FFFF00"/>
              </a:solidFill>
              <a:latin typeface="Inconsolata"/>
              <a:ea typeface="Inconsolata"/>
              <a:cs typeface="Inconsolata"/>
              <a:sym typeface="Inconsolata"/>
            </a:endParaRPr>
          </a:p>
          <a:p>
            <a:pPr marL="0" marR="0" lvl="0" indent="0" algn="l" rtl="0">
              <a:spcBef>
                <a:spcPts val="600"/>
              </a:spcBef>
              <a:spcAft>
                <a:spcPts val="0"/>
              </a:spcAft>
              <a:buClr>
                <a:schemeClr val="dk1"/>
              </a:buClr>
              <a:buSzPts val="1100"/>
              <a:buFont typeface="Arial"/>
              <a:buNone/>
            </a:pPr>
            <a:r>
              <a:rPr lang="en" sz="2000">
                <a:solidFill>
                  <a:srgbClr val="FFFF00"/>
                </a:solidFill>
                <a:latin typeface="Inconsolata"/>
                <a:ea typeface="Inconsolata"/>
                <a:cs typeface="Inconsolata"/>
                <a:sym typeface="Inconsolata"/>
              </a:rPr>
              <a:t>cd Sallysfiles</a:t>
            </a:r>
            <a:endParaRPr sz="2000">
              <a:solidFill>
                <a:srgbClr val="FFFF00"/>
              </a:solidFill>
              <a:latin typeface="Inconsolata"/>
              <a:ea typeface="Inconsolata"/>
              <a:cs typeface="Inconsolata"/>
              <a:sym typeface="Inconsolata"/>
            </a:endParaRPr>
          </a:p>
          <a:p>
            <a:pPr marL="0" marR="0" lvl="0" indent="0" algn="l" rtl="0">
              <a:spcBef>
                <a:spcPts val="600"/>
              </a:spcBef>
              <a:spcAft>
                <a:spcPts val="600"/>
              </a:spcAft>
              <a:buSzPts val="1100"/>
              <a:buNone/>
            </a:pPr>
            <a:r>
              <a:rPr lang="en" sz="2000">
                <a:solidFill>
                  <a:srgbClr val="FFFF00"/>
                </a:solidFill>
                <a:latin typeface="Inconsolata"/>
                <a:ea typeface="Inconsolata"/>
                <a:cs typeface="Inconsolata"/>
                <a:sym typeface="Inconsolata"/>
              </a:rPr>
              <a:t>cd textfiles</a:t>
            </a:r>
            <a:endParaRPr sz="2000">
              <a:solidFill>
                <a:srgbClr val="FFFF00"/>
              </a:solidFill>
              <a:latin typeface="Inconsolata"/>
              <a:ea typeface="Inconsolata"/>
              <a:cs typeface="Inconsolata"/>
              <a:sym typeface="Inconsolata"/>
            </a:endParaRPr>
          </a:p>
        </p:txBody>
      </p:sp>
      <p:sp>
        <p:nvSpPr>
          <p:cNvPr id="1595" name="Google Shape;1595;p131"/>
          <p:cNvSpPr/>
          <p:nvPr/>
        </p:nvSpPr>
        <p:spPr>
          <a:xfrm>
            <a:off x="4090300" y="2412275"/>
            <a:ext cx="4744800" cy="625800"/>
          </a:xfrm>
          <a:prstGeom prst="rect">
            <a:avLst/>
          </a:prstGeom>
          <a:solidFill>
            <a:srgbClr val="00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2000">
                <a:solidFill>
                  <a:srgbClr val="FFFF00"/>
                </a:solidFill>
                <a:latin typeface="Inconsolata"/>
                <a:ea typeface="Inconsolata"/>
                <a:cs typeface="Inconsolata"/>
                <a:sym typeface="Inconsolata"/>
              </a:rPr>
              <a:t>cd Desktop/Sallysfiles/textfiles/</a:t>
            </a:r>
            <a:endParaRPr sz="2000">
              <a:solidFill>
                <a:srgbClr val="FFFF00"/>
              </a:solidFill>
              <a:latin typeface="Inconsolata"/>
              <a:ea typeface="Inconsolata"/>
              <a:cs typeface="Inconsolata"/>
              <a:sym typeface="Inconsolata"/>
            </a:endParaRPr>
          </a:p>
        </p:txBody>
      </p:sp>
      <p:sp>
        <p:nvSpPr>
          <p:cNvPr id="1596" name="Google Shape;1596;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Scenario</a:t>
            </a:r>
            <a:endParaRPr>
              <a:solidFill>
                <a:schemeClr val="dk1"/>
              </a:solidFill>
            </a:endParaRPr>
          </a:p>
          <a:p>
            <a:pPr marL="0" lvl="0" indent="0" algn="l" rtl="0">
              <a:spcBef>
                <a:spcPts val="0"/>
              </a:spcBef>
              <a:spcAft>
                <a:spcPts val="0"/>
              </a:spcAft>
              <a:buNone/>
            </a:pPr>
            <a:endParaRPr/>
          </a:p>
        </p:txBody>
      </p:sp>
      <p:sp>
        <p:nvSpPr>
          <p:cNvPr id="1602" name="Google Shape;1602;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Our manager at ACME Corp. needs us to create several additional evidence files for our investigation. They provided the following instructions: </a:t>
            </a:r>
            <a:endParaRPr/>
          </a:p>
        </p:txBody>
      </p:sp>
      <p:sp>
        <p:nvSpPr>
          <p:cNvPr id="1603" name="Google Shape;1603;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604" name="Google Shape;1604;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5" name="Google Shape;1605;p132"/>
          <p:cNvSpPr/>
          <p:nvPr/>
        </p:nvSpPr>
        <p:spPr>
          <a:xfrm>
            <a:off x="1352550" y="1607425"/>
            <a:ext cx="7517100" cy="871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Navigate to the directory </a:t>
            </a:r>
            <a:r>
              <a:rPr lang="en" sz="1600">
                <a:solidFill>
                  <a:schemeClr val="lt1"/>
                </a:solidFill>
                <a:highlight>
                  <a:schemeClr val="dk1"/>
                </a:highlight>
                <a:latin typeface="Inconsolata Medium"/>
                <a:ea typeface="Inconsolata Medium"/>
                <a:cs typeface="Inconsolata Medium"/>
                <a:sym typeface="Inconsolata Medium"/>
              </a:rPr>
              <a:t>/03-instructor/day1/pathnav_demonstration/security_evidence/Case2/</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Create an empty file called case2_evidence.</a:t>
            </a:r>
            <a:endParaRPr sz="1600">
              <a:latin typeface="Roboto"/>
              <a:ea typeface="Roboto"/>
              <a:cs typeface="Roboto"/>
              <a:sym typeface="Roboto"/>
            </a:endParaRPr>
          </a:p>
        </p:txBody>
      </p:sp>
      <p:grpSp>
        <p:nvGrpSpPr>
          <p:cNvPr id="1606" name="Google Shape;1606;p132"/>
          <p:cNvGrpSpPr/>
          <p:nvPr/>
        </p:nvGrpSpPr>
        <p:grpSpPr>
          <a:xfrm>
            <a:off x="457200" y="1607413"/>
            <a:ext cx="776889" cy="621300"/>
            <a:chOff x="457200" y="1378813"/>
            <a:chExt cx="776889" cy="621300"/>
          </a:xfrm>
        </p:grpSpPr>
        <p:sp>
          <p:nvSpPr>
            <p:cNvPr id="1607" name="Google Shape;1607;p132"/>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608" name="Google Shape;1608;p132"/>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609" name="Google Shape;1609;p132"/>
          <p:cNvGrpSpPr/>
          <p:nvPr/>
        </p:nvGrpSpPr>
        <p:grpSpPr>
          <a:xfrm>
            <a:off x="457200" y="2685925"/>
            <a:ext cx="776889" cy="621300"/>
            <a:chOff x="457200" y="1378813"/>
            <a:chExt cx="776889" cy="621300"/>
          </a:xfrm>
        </p:grpSpPr>
        <p:sp>
          <p:nvSpPr>
            <p:cNvPr id="1610" name="Google Shape;1610;p132"/>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611" name="Google Shape;1611;p132"/>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612" name="Google Shape;1612;p132"/>
          <p:cNvGrpSpPr/>
          <p:nvPr/>
        </p:nvGrpSpPr>
        <p:grpSpPr>
          <a:xfrm>
            <a:off x="457200" y="3531050"/>
            <a:ext cx="776889" cy="621300"/>
            <a:chOff x="457200" y="1378813"/>
            <a:chExt cx="776889" cy="621300"/>
          </a:xfrm>
        </p:grpSpPr>
        <p:sp>
          <p:nvSpPr>
            <p:cNvPr id="1613" name="Google Shape;1613;p132"/>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14" name="Google Shape;1614;p132"/>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615" name="Google Shape;1615;p132"/>
          <p:cNvSpPr/>
          <p:nvPr/>
        </p:nvSpPr>
        <p:spPr>
          <a:xfrm>
            <a:off x="1352550" y="2688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Navigate to the directory </a:t>
            </a:r>
            <a:r>
              <a:rPr lang="en" sz="1600">
                <a:solidFill>
                  <a:schemeClr val="lt1"/>
                </a:solidFill>
                <a:highlight>
                  <a:schemeClr val="dk1"/>
                </a:highlight>
                <a:latin typeface="Inconsolata Medium"/>
                <a:ea typeface="Inconsolata Medium"/>
                <a:cs typeface="Inconsolata Medium"/>
                <a:sym typeface="Inconsolata Medium"/>
              </a:rPr>
              <a:t>Case1</a:t>
            </a:r>
            <a:r>
              <a:rPr lang="en" sz="1600">
                <a:latin typeface="Roboto"/>
                <a:ea typeface="Roboto"/>
                <a:cs typeface="Roboto"/>
                <a:sym typeface="Roboto"/>
              </a:rPr>
              <a:t> and create an empty file called </a:t>
            </a:r>
            <a:r>
              <a:rPr lang="en" sz="1600">
                <a:solidFill>
                  <a:schemeClr val="lt1"/>
                </a:solidFill>
                <a:highlight>
                  <a:schemeClr val="dk1"/>
                </a:highlight>
                <a:latin typeface="Inconsolata Medium"/>
                <a:ea typeface="Inconsolata Medium"/>
                <a:cs typeface="Inconsolata Medium"/>
                <a:sym typeface="Inconsolata Medium"/>
              </a:rPr>
              <a:t>Web_logs</a:t>
            </a:r>
            <a:r>
              <a:rPr lang="en" sz="1600">
                <a:latin typeface="Roboto"/>
                <a:ea typeface="Roboto"/>
                <a:cs typeface="Roboto"/>
                <a:sym typeface="Roboto"/>
              </a:rPr>
              <a:t>.</a:t>
            </a:r>
            <a:endParaRPr sz="1600">
              <a:latin typeface="Roboto"/>
              <a:ea typeface="Roboto"/>
              <a:cs typeface="Roboto"/>
              <a:sym typeface="Roboto"/>
            </a:endParaRPr>
          </a:p>
        </p:txBody>
      </p:sp>
      <p:sp>
        <p:nvSpPr>
          <p:cNvPr id="1616" name="Google Shape;1616;p132"/>
          <p:cNvSpPr/>
          <p:nvPr/>
        </p:nvSpPr>
        <p:spPr>
          <a:xfrm>
            <a:off x="1352550" y="35310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Navigate back to the home folder.</a:t>
            </a:r>
            <a:endParaRPr sz="16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33"/>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File Paths</a:t>
            </a:r>
            <a:endParaRPr/>
          </a:p>
        </p:txBody>
      </p:sp>
      <p:sp>
        <p:nvSpPr>
          <p:cNvPr id="1622" name="Google Shape;1622;p13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3" name="Google Shape;1623;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13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Copying and Moving Files</a:t>
            </a:r>
            <a:endParaRPr/>
          </a:p>
        </p:txBody>
      </p:sp>
      <p:sp>
        <p:nvSpPr>
          <p:cNvPr id="1629" name="Google Shape;1629;p13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0" name="Google Shape;1630;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135"/>
          <p:cNvSpPr txBox="1">
            <a:spLocks noGrp="1"/>
          </p:cNvSpPr>
          <p:nvPr>
            <p:ph type="title"/>
          </p:nvPr>
        </p:nvSpPr>
        <p:spPr>
          <a:xfrm>
            <a:off x="25" y="274800"/>
            <a:ext cx="7971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Security and IT professionals often </a:t>
            </a:r>
            <a:r>
              <a:rPr lang="en">
                <a:solidFill>
                  <a:srgbClr val="00C8E9"/>
                </a:solidFill>
              </a:rPr>
              <a:t>copy</a:t>
            </a:r>
            <a:r>
              <a:rPr lang="en"/>
              <a:t> files from one location to another.</a:t>
            </a:r>
            <a:endParaRPr/>
          </a:p>
        </p:txBody>
      </p:sp>
      <p:sp>
        <p:nvSpPr>
          <p:cNvPr id="1636" name="Google Shape;1636;p13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7" name="Google Shape;1637;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pic>
        <p:nvPicPr>
          <p:cNvPr id="1642" name="Google Shape;1642;p136"/>
          <p:cNvPicPr preferRelativeResize="0"/>
          <p:nvPr/>
        </p:nvPicPr>
        <p:blipFill rotWithShape="1">
          <a:blip r:embed="rId3">
            <a:alphaModFix/>
          </a:blip>
          <a:srcRect/>
          <a:stretch/>
        </p:blipFill>
        <p:spPr>
          <a:xfrm>
            <a:off x="624625" y="2059600"/>
            <a:ext cx="1687301" cy="1519500"/>
          </a:xfrm>
          <a:prstGeom prst="rect">
            <a:avLst/>
          </a:prstGeom>
          <a:noFill/>
          <a:ln>
            <a:noFill/>
          </a:ln>
        </p:spPr>
      </p:pic>
      <p:sp>
        <p:nvSpPr>
          <p:cNvPr id="1643" name="Google Shape;1643;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Copying Files</a:t>
            </a:r>
            <a:endParaRPr/>
          </a:p>
        </p:txBody>
      </p:sp>
      <p:sp>
        <p:nvSpPr>
          <p:cNvPr id="1644" name="Google Shape;1644;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45" name="Google Shape;1645;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For example:</a:t>
            </a:r>
            <a:endParaRPr b="1">
              <a:solidFill>
                <a:schemeClr val="dk1"/>
              </a:solidFill>
            </a:endParaRPr>
          </a:p>
          <a:p>
            <a:pPr marL="0" lvl="0" indent="0" algn="l" rtl="0">
              <a:spcBef>
                <a:spcPts val="300"/>
              </a:spcBef>
              <a:spcAft>
                <a:spcPts val="0"/>
              </a:spcAft>
              <a:buClr>
                <a:schemeClr val="dk1"/>
              </a:buClr>
              <a:buSzPts val="1100"/>
              <a:buFont typeface="Arial"/>
              <a:buNone/>
            </a:pPr>
            <a:r>
              <a:rPr lang="en">
                <a:solidFill>
                  <a:schemeClr val="dk1"/>
                </a:solidFill>
              </a:rPr>
              <a:t>You’re asked to make a copy of a log file and put it in a separate evidence folder.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800"/>
              </a:spcBef>
              <a:spcAft>
                <a:spcPts val="0"/>
              </a:spcAft>
              <a:buNone/>
            </a:pPr>
            <a:endParaRPr/>
          </a:p>
        </p:txBody>
      </p:sp>
      <p:sp>
        <p:nvSpPr>
          <p:cNvPr id="1646" name="Google Shape;1646;p136"/>
          <p:cNvSpPr/>
          <p:nvPr/>
        </p:nvSpPr>
        <p:spPr>
          <a:xfrm>
            <a:off x="24861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6"/>
          <p:cNvSpPr txBox="1"/>
          <p:nvPr/>
        </p:nvSpPr>
        <p:spPr>
          <a:xfrm>
            <a:off x="506775" y="3752575"/>
            <a:ext cx="197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edium"/>
                <a:ea typeface="Roboto Medium"/>
                <a:cs typeface="Roboto Medium"/>
                <a:sym typeface="Roboto Medium"/>
              </a:rPr>
              <a:t>The original file stays in its original location. </a:t>
            </a:r>
            <a:endParaRPr>
              <a:latin typeface="Roboto Medium"/>
              <a:ea typeface="Roboto Medium"/>
              <a:cs typeface="Roboto Medium"/>
              <a:sym typeface="Roboto Medium"/>
            </a:endParaRPr>
          </a:p>
        </p:txBody>
      </p:sp>
      <p:sp>
        <p:nvSpPr>
          <p:cNvPr id="1648" name="Google Shape;1648;p136"/>
          <p:cNvSpPr/>
          <p:nvPr/>
        </p:nvSpPr>
        <p:spPr>
          <a:xfrm>
            <a:off x="3105300" y="2266150"/>
            <a:ext cx="2628600" cy="11064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lt1"/>
                </a:solidFill>
                <a:latin typeface="Inconsolata"/>
                <a:ea typeface="Inconsolata"/>
                <a:cs typeface="Inconsolata"/>
                <a:sym typeface="Inconsolata"/>
              </a:rPr>
              <a:t>cp</a:t>
            </a:r>
            <a:r>
              <a:rPr lang="en" sz="1700" b="1">
                <a:solidFill>
                  <a:schemeClr val="lt1"/>
                </a:solidFill>
                <a:latin typeface="Roboto"/>
                <a:ea typeface="Roboto"/>
                <a:cs typeface="Roboto"/>
                <a:sym typeface="Roboto"/>
              </a:rPr>
              <a:t> </a:t>
            </a:r>
            <a:r>
              <a:rPr lang="en" sz="1700">
                <a:solidFill>
                  <a:schemeClr val="lt1"/>
                </a:solidFill>
                <a:latin typeface="Roboto"/>
                <a:ea typeface="Roboto"/>
                <a:cs typeface="Roboto"/>
                <a:sym typeface="Roboto"/>
              </a:rPr>
              <a:t>(</a:t>
            </a:r>
            <a:r>
              <a:rPr lang="en" sz="1700" i="1">
                <a:solidFill>
                  <a:schemeClr val="lt1"/>
                </a:solidFill>
                <a:latin typeface="Roboto"/>
                <a:ea typeface="Roboto"/>
                <a:cs typeface="Roboto"/>
                <a:sym typeface="Roboto"/>
              </a:rPr>
              <a:t>copy) </a:t>
            </a:r>
            <a:r>
              <a:rPr lang="en" sz="1700">
                <a:solidFill>
                  <a:schemeClr val="lt1"/>
                </a:solidFill>
                <a:latin typeface="Roboto"/>
                <a:ea typeface="Roboto"/>
                <a:cs typeface="Roboto"/>
                <a:sym typeface="Roboto"/>
              </a:rPr>
              <a:t>creates a copy of the file and places it in a specified location.</a:t>
            </a:r>
            <a:endParaRPr sz="1700">
              <a:solidFill>
                <a:schemeClr val="lt1"/>
              </a:solidFill>
              <a:latin typeface="Roboto"/>
              <a:ea typeface="Roboto"/>
              <a:cs typeface="Roboto"/>
              <a:sym typeface="Roboto"/>
            </a:endParaRPr>
          </a:p>
        </p:txBody>
      </p:sp>
      <p:sp>
        <p:nvSpPr>
          <p:cNvPr id="1649" name="Google Shape;1649;p136"/>
          <p:cNvSpPr/>
          <p:nvPr/>
        </p:nvSpPr>
        <p:spPr>
          <a:xfrm>
            <a:off x="59292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6"/>
          <p:cNvSpPr txBox="1"/>
          <p:nvPr/>
        </p:nvSpPr>
        <p:spPr>
          <a:xfrm>
            <a:off x="6386600" y="3752575"/>
            <a:ext cx="2287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edium"/>
                <a:ea typeface="Roboto Medium"/>
                <a:cs typeface="Roboto Medium"/>
                <a:sym typeface="Roboto Medium"/>
              </a:rPr>
              <a:t>The original file remains. A copy is created in the new location, where it can be edited as needed.</a:t>
            </a:r>
            <a:endParaRPr>
              <a:latin typeface="Roboto Medium"/>
              <a:ea typeface="Roboto Medium"/>
              <a:cs typeface="Roboto Medium"/>
              <a:sym typeface="Roboto Medium"/>
            </a:endParaRPr>
          </a:p>
        </p:txBody>
      </p:sp>
      <p:pic>
        <p:nvPicPr>
          <p:cNvPr id="1651" name="Google Shape;1651;p136"/>
          <p:cNvPicPr preferRelativeResize="0"/>
          <p:nvPr/>
        </p:nvPicPr>
        <p:blipFill rotWithShape="1">
          <a:blip r:embed="rId3">
            <a:alphaModFix/>
          </a:blip>
          <a:srcRect/>
          <a:stretch/>
        </p:blipFill>
        <p:spPr>
          <a:xfrm>
            <a:off x="6590700" y="2059600"/>
            <a:ext cx="1687301" cy="1519500"/>
          </a:xfrm>
          <a:prstGeom prst="rect">
            <a:avLst/>
          </a:prstGeom>
          <a:noFill/>
          <a:ln>
            <a:noFill/>
          </a:ln>
        </p:spPr>
      </p:pic>
      <p:sp>
        <p:nvSpPr>
          <p:cNvPr id="1652" name="Google Shape;1652;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137"/>
          <p:cNvSpPr txBox="1">
            <a:spLocks noGrp="1"/>
          </p:cNvSpPr>
          <p:nvPr>
            <p:ph type="title"/>
          </p:nvPr>
        </p:nvSpPr>
        <p:spPr>
          <a:xfrm>
            <a:off x="25" y="274800"/>
            <a:ext cx="7971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Security and IT professionals often </a:t>
            </a:r>
            <a:r>
              <a:rPr lang="en">
                <a:solidFill>
                  <a:srgbClr val="00C8E9"/>
                </a:solidFill>
              </a:rPr>
              <a:t>move</a:t>
            </a:r>
            <a:r>
              <a:rPr lang="en"/>
              <a:t> files from one location to another.</a:t>
            </a:r>
            <a:endParaRPr/>
          </a:p>
        </p:txBody>
      </p:sp>
      <p:sp>
        <p:nvSpPr>
          <p:cNvPr id="1658" name="Google Shape;1658;p13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59" name="Google Shape;1659;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Moving Files</a:t>
            </a:r>
            <a:endParaRPr/>
          </a:p>
        </p:txBody>
      </p:sp>
      <p:sp>
        <p:nvSpPr>
          <p:cNvPr id="1665" name="Google Shape;1665;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For example:</a:t>
            </a:r>
            <a:endParaRPr b="1">
              <a:solidFill>
                <a:schemeClr val="dk1"/>
              </a:solidFill>
            </a:endParaRPr>
          </a:p>
          <a:p>
            <a:pPr marL="0" lvl="0" indent="0" algn="l" rtl="0">
              <a:spcBef>
                <a:spcPts val="300"/>
              </a:spcBef>
              <a:spcAft>
                <a:spcPts val="0"/>
              </a:spcAft>
              <a:buNone/>
            </a:pPr>
            <a:r>
              <a:rPr lang="en">
                <a:solidFill>
                  <a:schemeClr val="dk1"/>
                </a:solidFill>
              </a:rPr>
              <a:t>An image file is accidentally placed in the email directory. You have to move the file out of the email directory and into the correct image directory.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800"/>
              </a:spcBef>
              <a:spcAft>
                <a:spcPts val="0"/>
              </a:spcAft>
              <a:buNone/>
            </a:pPr>
            <a:endParaRPr/>
          </a:p>
        </p:txBody>
      </p:sp>
      <p:sp>
        <p:nvSpPr>
          <p:cNvPr id="1667" name="Google Shape;1667;p138"/>
          <p:cNvSpPr/>
          <p:nvPr/>
        </p:nvSpPr>
        <p:spPr>
          <a:xfrm>
            <a:off x="24861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8"/>
          <p:cNvSpPr txBox="1"/>
          <p:nvPr/>
        </p:nvSpPr>
        <p:spPr>
          <a:xfrm>
            <a:off x="506775" y="3752575"/>
            <a:ext cx="2445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Inconsolata"/>
                <a:ea typeface="Inconsolata"/>
                <a:cs typeface="Inconsolata"/>
                <a:sym typeface="Inconsolata"/>
              </a:rPr>
              <a:t>mv</a:t>
            </a:r>
            <a:r>
              <a:rPr lang="en">
                <a:latin typeface="Roboto Medium"/>
                <a:ea typeface="Roboto Medium"/>
                <a:cs typeface="Roboto Medium"/>
                <a:sym typeface="Roboto Medium"/>
              </a:rPr>
              <a:t> (</a:t>
            </a:r>
            <a:r>
              <a:rPr lang="en" i="1">
                <a:latin typeface="Roboto Medium"/>
                <a:ea typeface="Roboto Medium"/>
                <a:cs typeface="Roboto Medium"/>
                <a:sym typeface="Roboto Medium"/>
              </a:rPr>
              <a:t>move</a:t>
            </a:r>
            <a:r>
              <a:rPr lang="en">
                <a:latin typeface="Roboto Medium"/>
                <a:ea typeface="Roboto Medium"/>
                <a:cs typeface="Roboto Medium"/>
                <a:sym typeface="Roboto Medium"/>
              </a:rPr>
              <a:t>), relocates the file from its current location to a new, specified location.</a:t>
            </a:r>
            <a:endParaRPr>
              <a:latin typeface="Roboto Medium"/>
              <a:ea typeface="Roboto Medium"/>
              <a:cs typeface="Roboto Medium"/>
              <a:sym typeface="Roboto Medium"/>
            </a:endParaRPr>
          </a:p>
        </p:txBody>
      </p:sp>
      <p:sp>
        <p:nvSpPr>
          <p:cNvPr id="1669" name="Google Shape;1669;p138"/>
          <p:cNvSpPr/>
          <p:nvPr/>
        </p:nvSpPr>
        <p:spPr>
          <a:xfrm>
            <a:off x="3105300" y="2266150"/>
            <a:ext cx="2628600" cy="1106400"/>
          </a:xfrm>
          <a:prstGeom prst="roundRect">
            <a:avLst>
              <a:gd name="adj" fmla="val 16667"/>
            </a:avLst>
          </a:prstGeom>
          <a:solidFill>
            <a:srgbClr val="FF992D"/>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700">
                <a:solidFill>
                  <a:schemeClr val="dk1"/>
                </a:solidFill>
                <a:latin typeface="Roboto"/>
                <a:ea typeface="Roboto"/>
                <a:cs typeface="Roboto"/>
                <a:sym typeface="Roboto"/>
              </a:rPr>
              <a:t>Unlike </a:t>
            </a:r>
            <a:r>
              <a:rPr lang="en" sz="1700" b="1">
                <a:solidFill>
                  <a:schemeClr val="dk1"/>
                </a:solidFill>
                <a:latin typeface="Inconsolata"/>
                <a:ea typeface="Inconsolata"/>
                <a:cs typeface="Inconsolata"/>
                <a:sym typeface="Inconsolata"/>
              </a:rPr>
              <a:t>cp</a:t>
            </a:r>
            <a:r>
              <a:rPr lang="en" sz="1700">
                <a:solidFill>
                  <a:schemeClr val="dk1"/>
                </a:solidFill>
                <a:latin typeface="Roboto"/>
                <a:ea typeface="Roboto"/>
                <a:cs typeface="Roboto"/>
                <a:sym typeface="Roboto"/>
              </a:rPr>
              <a:t>, the original file doesn’t remain. </a:t>
            </a:r>
            <a:endParaRPr sz="1700">
              <a:solidFill>
                <a:schemeClr val="dk1"/>
              </a:solidFill>
              <a:latin typeface="Roboto"/>
              <a:ea typeface="Roboto"/>
              <a:cs typeface="Roboto"/>
              <a:sym typeface="Roboto"/>
            </a:endParaRPr>
          </a:p>
        </p:txBody>
      </p:sp>
      <p:sp>
        <p:nvSpPr>
          <p:cNvPr id="1670" name="Google Shape;1670;p138"/>
          <p:cNvSpPr/>
          <p:nvPr/>
        </p:nvSpPr>
        <p:spPr>
          <a:xfrm>
            <a:off x="59292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8"/>
          <p:cNvSpPr txBox="1"/>
          <p:nvPr/>
        </p:nvSpPr>
        <p:spPr>
          <a:xfrm>
            <a:off x="6442175" y="3752575"/>
            <a:ext cx="228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edium"/>
                <a:ea typeface="Roboto Medium"/>
                <a:cs typeface="Roboto Medium"/>
                <a:sym typeface="Roboto Medium"/>
              </a:rPr>
              <a:t>The file is moved into the new location. (Similar to “cut and paste.”)</a:t>
            </a:r>
            <a:endParaRPr>
              <a:latin typeface="Roboto Medium"/>
              <a:ea typeface="Roboto Medium"/>
              <a:cs typeface="Roboto Medium"/>
              <a:sym typeface="Roboto Medium"/>
            </a:endParaRPr>
          </a:p>
        </p:txBody>
      </p:sp>
      <p:pic>
        <p:nvPicPr>
          <p:cNvPr id="1672" name="Google Shape;1672;p138"/>
          <p:cNvPicPr preferRelativeResize="0"/>
          <p:nvPr/>
        </p:nvPicPr>
        <p:blipFill rotWithShape="1">
          <a:blip r:embed="rId3">
            <a:alphaModFix/>
          </a:blip>
          <a:srcRect t="4971" b="4971"/>
          <a:stretch/>
        </p:blipFill>
        <p:spPr>
          <a:xfrm>
            <a:off x="324475" y="1789300"/>
            <a:ext cx="2287600" cy="2060100"/>
          </a:xfrm>
          <a:prstGeom prst="rect">
            <a:avLst/>
          </a:prstGeom>
          <a:noFill/>
          <a:ln>
            <a:noFill/>
          </a:ln>
        </p:spPr>
      </p:pic>
      <p:pic>
        <p:nvPicPr>
          <p:cNvPr id="1673" name="Google Shape;1673;p138"/>
          <p:cNvPicPr preferRelativeResize="0"/>
          <p:nvPr/>
        </p:nvPicPr>
        <p:blipFill rotWithShape="1">
          <a:blip r:embed="rId3">
            <a:alphaModFix/>
          </a:blip>
          <a:srcRect t="4971" b="4971"/>
          <a:stretch/>
        </p:blipFill>
        <p:spPr>
          <a:xfrm>
            <a:off x="6386550" y="1789300"/>
            <a:ext cx="2287600" cy="2060100"/>
          </a:xfrm>
          <a:prstGeom prst="rect">
            <a:avLst/>
          </a:prstGeom>
          <a:noFill/>
          <a:ln>
            <a:noFill/>
          </a:ln>
        </p:spPr>
      </p:pic>
      <p:sp>
        <p:nvSpPr>
          <p:cNvPr id="1674" name="Google Shape;167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Similar Syntax</a:t>
            </a:r>
            <a:endParaRPr/>
          </a:p>
        </p:txBody>
      </p:sp>
      <p:sp>
        <p:nvSpPr>
          <p:cNvPr id="1680" name="Google Shape;1680;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1" name="Google Shape;1681;p139"/>
          <p:cNvSpPr txBox="1">
            <a:spLocks noGrp="1"/>
          </p:cNvSpPr>
          <p:nvPr>
            <p:ph type="body" idx="3"/>
          </p:nvPr>
        </p:nvSpPr>
        <p:spPr>
          <a:xfrm>
            <a:off x="175" y="1812238"/>
            <a:ext cx="3796500" cy="2220600"/>
          </a:xfrm>
          <a:prstGeom prst="rect">
            <a:avLst/>
          </a:prstGeom>
        </p:spPr>
        <p:txBody>
          <a:bodyPr spcFirstLastPara="1" wrap="square" lIns="457200" tIns="274300" rIns="91425" bIns="91425" anchor="t" anchorCtr="0">
            <a:noAutofit/>
          </a:bodyPr>
          <a:lstStyle/>
          <a:p>
            <a:pPr marL="0" lvl="0" indent="0" algn="l" rtl="0">
              <a:lnSpc>
                <a:spcPct val="150000"/>
              </a:lnSpc>
              <a:spcBef>
                <a:spcPts val="0"/>
              </a:spcBef>
              <a:spcAft>
                <a:spcPts val="0"/>
              </a:spcAft>
              <a:buNone/>
            </a:pPr>
            <a:r>
              <a:rPr lang="en" sz="1600">
                <a:solidFill>
                  <a:srgbClr val="24292E"/>
                </a:solidFill>
                <a:highlight>
                  <a:srgbClr val="FFFFFF"/>
                </a:highlight>
              </a:rPr>
              <a:t>This command moves the </a:t>
            </a:r>
            <a:r>
              <a:rPr lang="en" sz="1600"/>
              <a:t>file</a:t>
            </a:r>
            <a:r>
              <a:rPr lang="en" sz="1600">
                <a:latin typeface="Arial"/>
                <a:ea typeface="Arial"/>
                <a:cs typeface="Arial"/>
                <a:sym typeface="Arial"/>
              </a:rPr>
              <a:t> </a:t>
            </a:r>
            <a:r>
              <a:rPr lang="en" sz="1600">
                <a:solidFill>
                  <a:schemeClr val="lt1"/>
                </a:solidFill>
                <a:highlight>
                  <a:schemeClr val="dk1"/>
                </a:highlight>
                <a:latin typeface="Inconsolata Medium"/>
                <a:ea typeface="Inconsolata Medium"/>
                <a:cs typeface="Inconsolata Medium"/>
                <a:sym typeface="Inconsolata Medium"/>
              </a:rPr>
              <a:t>cat.jpg</a:t>
            </a:r>
            <a:r>
              <a:rPr lang="en" sz="1600">
                <a:latin typeface="Arial"/>
                <a:ea typeface="Arial"/>
                <a:cs typeface="Arial"/>
                <a:sym typeface="Arial"/>
              </a:rPr>
              <a:t> </a:t>
            </a:r>
            <a:r>
              <a:rPr lang="en" sz="1600"/>
              <a:t>into the directory </a:t>
            </a:r>
            <a:r>
              <a:rPr lang="en" sz="1600">
                <a:solidFill>
                  <a:schemeClr val="lt1"/>
                </a:solidFill>
                <a:highlight>
                  <a:schemeClr val="dk1"/>
                </a:highlight>
                <a:latin typeface="Inconsolata Medium"/>
                <a:ea typeface="Inconsolata Medium"/>
                <a:cs typeface="Inconsolata Medium"/>
                <a:sym typeface="Inconsolata Medium"/>
              </a:rPr>
              <a:t>dirA</a:t>
            </a:r>
            <a:r>
              <a:rPr lang="en" sz="1600">
                <a:latin typeface="Inconsolata"/>
                <a:ea typeface="Inconsolata"/>
                <a:cs typeface="Inconsolata"/>
                <a:sym typeface="Inconsolata"/>
              </a:rPr>
              <a:t>.</a:t>
            </a:r>
            <a:endParaRPr sz="1600">
              <a:latin typeface="Courier New"/>
              <a:ea typeface="Courier New"/>
              <a:cs typeface="Courier New"/>
              <a:sym typeface="Courier New"/>
            </a:endParaRPr>
          </a:p>
          <a:p>
            <a:pPr marL="0" lvl="0" indent="0" algn="l" rtl="0">
              <a:lnSpc>
                <a:spcPct val="150000"/>
              </a:lnSpc>
              <a:spcBef>
                <a:spcPts val="1800"/>
              </a:spcBef>
              <a:spcAft>
                <a:spcPts val="1000"/>
              </a:spcAft>
              <a:buNone/>
            </a:pPr>
            <a:r>
              <a:rPr lang="en" sz="1600"/>
              <a:t>The </a:t>
            </a:r>
            <a:r>
              <a:rPr lang="en" sz="1600">
                <a:solidFill>
                  <a:schemeClr val="lt1"/>
                </a:solidFill>
                <a:highlight>
                  <a:schemeClr val="dk1"/>
                </a:highlight>
                <a:latin typeface="Inconsolata Medium"/>
                <a:ea typeface="Inconsolata Medium"/>
                <a:cs typeface="Inconsolata Medium"/>
                <a:sym typeface="Inconsolata Medium"/>
              </a:rPr>
              <a:t>&lt;file&gt;</a:t>
            </a:r>
            <a:r>
              <a:rPr lang="en" sz="1600"/>
              <a:t> or </a:t>
            </a:r>
            <a:r>
              <a:rPr lang="en" sz="1600">
                <a:solidFill>
                  <a:schemeClr val="lt1"/>
                </a:solidFill>
                <a:highlight>
                  <a:schemeClr val="dk1"/>
                </a:highlight>
                <a:latin typeface="Inconsolata Medium"/>
                <a:ea typeface="Inconsolata Medium"/>
                <a:cs typeface="Inconsolata Medium"/>
                <a:sym typeface="Inconsolata Medium"/>
              </a:rPr>
              <a:t>&lt;location&gt;</a:t>
            </a:r>
            <a:r>
              <a:rPr lang="en" sz="1600">
                <a:latin typeface="Inconsolata"/>
                <a:ea typeface="Inconsolata"/>
                <a:cs typeface="Inconsolata"/>
                <a:sym typeface="Inconsolata"/>
              </a:rPr>
              <a:t> </a:t>
            </a:r>
            <a:r>
              <a:rPr lang="en" sz="1600"/>
              <a:t>can </a:t>
            </a:r>
            <a:br>
              <a:rPr lang="en" sz="1600"/>
            </a:br>
            <a:r>
              <a:rPr lang="en" sz="1600"/>
              <a:t>be indicated with an absolute or </a:t>
            </a:r>
            <a:br>
              <a:rPr lang="en" sz="1600"/>
            </a:br>
            <a:r>
              <a:rPr lang="en" sz="1600"/>
              <a:t>relative path if the file is not in </a:t>
            </a:r>
            <a:br>
              <a:rPr lang="en" sz="1600"/>
            </a:br>
            <a:r>
              <a:rPr lang="en" sz="1600"/>
              <a:t>your current location.</a:t>
            </a:r>
            <a:endParaRPr sz="1600"/>
          </a:p>
        </p:txBody>
      </p:sp>
      <p:sp>
        <p:nvSpPr>
          <p:cNvPr id="1682" name="Google Shape;1682;p139"/>
          <p:cNvSpPr txBox="1">
            <a:spLocks noGrp="1"/>
          </p:cNvSpPr>
          <p:nvPr>
            <p:ph type="body" idx="3"/>
          </p:nvPr>
        </p:nvSpPr>
        <p:spPr>
          <a:xfrm>
            <a:off x="457025" y="1346625"/>
            <a:ext cx="3177600" cy="4512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lt1"/>
                </a:solidFill>
                <a:latin typeface="Inconsolata"/>
                <a:ea typeface="Inconsolata"/>
                <a:cs typeface="Inconsolata"/>
                <a:sym typeface="Inconsolata"/>
              </a:rPr>
              <a:t>mv cat.jpg /dirA</a:t>
            </a:r>
            <a:endParaRPr sz="1800">
              <a:solidFill>
                <a:schemeClr val="lt1"/>
              </a:solidFill>
              <a:latin typeface="Inconsolata"/>
              <a:ea typeface="Inconsolata"/>
              <a:cs typeface="Inconsolata"/>
              <a:sym typeface="Inconsolata"/>
            </a:endParaRPr>
          </a:p>
        </p:txBody>
      </p:sp>
      <p:sp>
        <p:nvSpPr>
          <p:cNvPr id="1683" name="Google Shape;1683;p139"/>
          <p:cNvSpPr txBox="1">
            <a:spLocks noGrp="1"/>
          </p:cNvSpPr>
          <p:nvPr>
            <p:ph type="body" idx="3"/>
          </p:nvPr>
        </p:nvSpPr>
        <p:spPr>
          <a:xfrm>
            <a:off x="4408950" y="1812250"/>
            <a:ext cx="4253700" cy="2220600"/>
          </a:xfrm>
          <a:prstGeom prst="rect">
            <a:avLst/>
          </a:prstGeom>
        </p:spPr>
        <p:txBody>
          <a:bodyPr spcFirstLastPara="1" wrap="square" lIns="0" tIns="274300" rIns="91425" bIns="91425" anchor="t" anchorCtr="0">
            <a:noAutofit/>
          </a:bodyPr>
          <a:lstStyle/>
          <a:p>
            <a:pPr marL="0" lvl="0" indent="0" algn="l" rtl="0">
              <a:lnSpc>
                <a:spcPct val="150000"/>
              </a:lnSpc>
              <a:spcBef>
                <a:spcPts val="300"/>
              </a:spcBef>
              <a:spcAft>
                <a:spcPts val="0"/>
              </a:spcAft>
              <a:buNone/>
            </a:pPr>
            <a:r>
              <a:rPr lang="en" sz="1600"/>
              <a:t>This command moves the file </a:t>
            </a:r>
            <a:r>
              <a:rPr lang="en" sz="1600">
                <a:solidFill>
                  <a:schemeClr val="lt1"/>
                </a:solidFill>
                <a:highlight>
                  <a:schemeClr val="dk1"/>
                </a:highlight>
                <a:latin typeface="Inconsolata Medium"/>
                <a:ea typeface="Inconsolata Medium"/>
                <a:cs typeface="Inconsolata Medium"/>
                <a:sym typeface="Inconsolata Medium"/>
              </a:rPr>
              <a:t>cat.jpg</a:t>
            </a:r>
            <a:r>
              <a:rPr lang="en" sz="1600"/>
              <a:t> from </a:t>
            </a:r>
            <a:br>
              <a:rPr lang="en" sz="1600"/>
            </a:br>
            <a:r>
              <a:rPr lang="en" sz="1600"/>
              <a:t>the dirC directory, over to the </a:t>
            </a:r>
            <a:r>
              <a:rPr lang="en" sz="1600">
                <a:solidFill>
                  <a:schemeClr val="lt1"/>
                </a:solidFill>
                <a:highlight>
                  <a:schemeClr val="dk1"/>
                </a:highlight>
                <a:latin typeface="Inconsolata Medium"/>
                <a:ea typeface="Inconsolata Medium"/>
                <a:cs typeface="Inconsolata Medium"/>
                <a:sym typeface="Inconsolata Medium"/>
              </a:rPr>
              <a:t>dirB</a:t>
            </a:r>
            <a:r>
              <a:rPr lang="en" sz="1600"/>
              <a:t> directory.</a:t>
            </a:r>
            <a:endParaRPr sz="1600"/>
          </a:p>
          <a:p>
            <a:pPr marL="0" lvl="0" indent="0" algn="l" rtl="0">
              <a:lnSpc>
                <a:spcPct val="150000"/>
              </a:lnSpc>
              <a:spcBef>
                <a:spcPts val="1000"/>
              </a:spcBef>
              <a:spcAft>
                <a:spcPts val="1000"/>
              </a:spcAft>
              <a:buClr>
                <a:schemeClr val="dk1"/>
              </a:buClr>
              <a:buSzPts val="1100"/>
              <a:buFont typeface="Arial"/>
              <a:buNone/>
            </a:pPr>
            <a:endParaRPr sz="1600"/>
          </a:p>
        </p:txBody>
      </p:sp>
      <p:sp>
        <p:nvSpPr>
          <p:cNvPr id="1684" name="Google Shape;1684;p139"/>
          <p:cNvSpPr txBox="1">
            <a:spLocks noGrp="1"/>
          </p:cNvSpPr>
          <p:nvPr>
            <p:ph type="body" idx="3"/>
          </p:nvPr>
        </p:nvSpPr>
        <p:spPr>
          <a:xfrm>
            <a:off x="4408950" y="1346613"/>
            <a:ext cx="4438500" cy="4512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lt1"/>
                </a:solidFill>
                <a:latin typeface="Inconsolata"/>
                <a:ea typeface="Inconsolata"/>
                <a:cs typeface="Inconsolata"/>
                <a:sym typeface="Inconsolata"/>
              </a:rPr>
              <a:t>mv dirA/dirB/dirC/cat.jpg /dirA/dirB</a:t>
            </a:r>
            <a:endParaRPr sz="1800">
              <a:solidFill>
                <a:schemeClr val="lt1"/>
              </a:solidFill>
              <a:latin typeface="Inconsolata"/>
              <a:ea typeface="Inconsolata"/>
              <a:cs typeface="Inconsolata"/>
              <a:sym typeface="Inconsolata"/>
            </a:endParaRPr>
          </a:p>
        </p:txBody>
      </p:sp>
      <p:pic>
        <p:nvPicPr>
          <p:cNvPr id="1685" name="Google Shape;1685;p139"/>
          <p:cNvPicPr preferRelativeResize="0"/>
          <p:nvPr/>
        </p:nvPicPr>
        <p:blipFill>
          <a:blip r:embed="rId3">
            <a:alphaModFix/>
          </a:blip>
          <a:stretch>
            <a:fillRect/>
          </a:stretch>
        </p:blipFill>
        <p:spPr>
          <a:xfrm>
            <a:off x="3695538" y="1198688"/>
            <a:ext cx="827470" cy="3662574"/>
          </a:xfrm>
          <a:prstGeom prst="rect">
            <a:avLst/>
          </a:prstGeom>
          <a:noFill/>
          <a:ln>
            <a:noFill/>
          </a:ln>
        </p:spPr>
      </p:pic>
      <p:sp>
        <p:nvSpPr>
          <p:cNvPr id="1686" name="Google Shape;1686;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latin typeface="Inconsolata"/>
                <a:ea typeface="Inconsolata"/>
                <a:cs typeface="Inconsolata"/>
                <a:sym typeface="Inconsolata"/>
              </a:rPr>
              <a:t>cp</a:t>
            </a:r>
            <a:r>
              <a:rPr lang="en">
                <a:solidFill>
                  <a:schemeClr val="dk1"/>
                </a:solidFill>
              </a:rPr>
              <a:t> and </a:t>
            </a:r>
            <a:r>
              <a:rPr lang="en" b="1">
                <a:solidFill>
                  <a:schemeClr val="dk1"/>
                </a:solidFill>
                <a:latin typeface="Inconsolata"/>
                <a:ea typeface="Inconsolata"/>
                <a:cs typeface="Inconsolata"/>
                <a:sym typeface="Inconsolata"/>
              </a:rPr>
              <a:t>mv</a:t>
            </a:r>
            <a:r>
              <a:rPr lang="en">
                <a:solidFill>
                  <a:schemeClr val="dk1"/>
                </a:solidFill>
              </a:rPr>
              <a:t> Have a Similar Syntax.</a:t>
            </a:r>
            <a:endParaRPr b="1">
              <a:solidFill>
                <a:schemeClr val="dk1"/>
              </a:solidFill>
            </a:endParaRPr>
          </a:p>
        </p:txBody>
      </p:sp>
      <p:sp>
        <p:nvSpPr>
          <p:cNvPr id="1687" name="Google Shape;1687;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4"/>
          <p:cNvSpPr/>
          <p:nvPr/>
        </p:nvSpPr>
        <p:spPr>
          <a:xfrm>
            <a:off x="4933700" y="1486275"/>
            <a:ext cx="3864300" cy="4761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04"/>
          <p:cNvSpPr/>
          <p:nvPr/>
        </p:nvSpPr>
        <p:spPr>
          <a:xfrm>
            <a:off x="478225" y="1486275"/>
            <a:ext cx="3864300" cy="4761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Graphical User Interfaces</a:t>
            </a:r>
            <a:endParaRPr/>
          </a:p>
        </p:txBody>
      </p:sp>
      <p:sp>
        <p:nvSpPr>
          <p:cNvPr id="1302" name="Google Shape;1302;p104"/>
          <p:cNvSpPr txBox="1">
            <a:spLocks noGrp="1"/>
          </p:cNvSpPr>
          <p:nvPr>
            <p:ph type="subTitle" idx="1"/>
          </p:nvPr>
        </p:nvSpPr>
        <p:spPr>
          <a:xfrm>
            <a:off x="0" y="675975"/>
            <a:ext cx="9144000" cy="810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are used to Graphical User Interfaces (</a:t>
            </a:r>
            <a:r>
              <a:rPr lang="en" b="1"/>
              <a:t>GUIs</a:t>
            </a:r>
            <a:r>
              <a:rPr lang="en"/>
              <a:t>), with their familiar icons, windows, buttons, and mouse pointers.  </a:t>
            </a:r>
            <a:endParaRPr/>
          </a:p>
        </p:txBody>
      </p:sp>
      <p:sp>
        <p:nvSpPr>
          <p:cNvPr id="1303" name="Google Shape;1303;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a:t>
            </a:r>
            <a:r>
              <a:rPr lang="en" u="sng">
                <a:solidFill>
                  <a:srgbClr val="0000FF"/>
                </a:solidFill>
                <a:hlinkClick r:id="rId3">
                  <a:extLst>
                    <a:ext uri="{A12FA001-AC4F-418D-AE19-62706E023703}">
                      <ahyp:hlinkClr xmlns:ahyp="http://schemas.microsoft.com/office/drawing/2018/hyperlinkcolor" val="tx"/>
                    </a:ext>
                  </a:extLst>
                </a:hlinkClick>
              </a:rPr>
              <a:t>MacOS</a:t>
            </a:r>
            <a:r>
              <a:rPr lang="en"/>
              <a:t>; </a:t>
            </a:r>
            <a:r>
              <a:rPr lang="en" u="sng">
                <a:solidFill>
                  <a:srgbClr val="0000FF"/>
                </a:solidFill>
                <a:hlinkClick r:id="rId4">
                  <a:extLst>
                    <a:ext uri="{A12FA001-AC4F-418D-AE19-62706E023703}">
                      <ahyp:hlinkClr xmlns:ahyp="http://schemas.microsoft.com/office/drawing/2018/hyperlinkcolor" val="tx"/>
                    </a:ext>
                  </a:extLst>
                </a:hlinkClick>
              </a:rPr>
              <a:t>Windows</a:t>
            </a:r>
            <a:r>
              <a:rPr lang="en"/>
              <a:t>)</a:t>
            </a:r>
            <a:endParaRPr/>
          </a:p>
        </p:txBody>
      </p:sp>
      <p:pic>
        <p:nvPicPr>
          <p:cNvPr id="1304" name="Google Shape;1304;p104"/>
          <p:cNvPicPr preferRelativeResize="0"/>
          <p:nvPr/>
        </p:nvPicPr>
        <p:blipFill>
          <a:blip r:embed="rId5">
            <a:alphaModFix/>
          </a:blip>
          <a:stretch>
            <a:fillRect/>
          </a:stretch>
        </p:blipFill>
        <p:spPr>
          <a:xfrm>
            <a:off x="159075" y="2185741"/>
            <a:ext cx="4309500" cy="2578509"/>
          </a:xfrm>
          <a:prstGeom prst="rect">
            <a:avLst/>
          </a:prstGeom>
          <a:noFill/>
          <a:ln>
            <a:noFill/>
          </a:ln>
        </p:spPr>
      </p:pic>
      <p:pic>
        <p:nvPicPr>
          <p:cNvPr id="1305" name="Google Shape;1305;p104"/>
          <p:cNvPicPr preferRelativeResize="0"/>
          <p:nvPr/>
        </p:nvPicPr>
        <p:blipFill>
          <a:blip r:embed="rId6">
            <a:alphaModFix/>
          </a:blip>
          <a:stretch>
            <a:fillRect/>
          </a:stretch>
        </p:blipFill>
        <p:spPr>
          <a:xfrm>
            <a:off x="4342625" y="1391300"/>
            <a:ext cx="775000" cy="3525350"/>
          </a:xfrm>
          <a:prstGeom prst="rect">
            <a:avLst/>
          </a:prstGeom>
          <a:noFill/>
          <a:ln>
            <a:noFill/>
          </a:ln>
        </p:spPr>
      </p:pic>
      <p:sp>
        <p:nvSpPr>
          <p:cNvPr id="1306" name="Google Shape;1306;p104"/>
          <p:cNvSpPr txBox="1"/>
          <p:nvPr/>
        </p:nvSpPr>
        <p:spPr>
          <a:xfrm>
            <a:off x="736825" y="1486275"/>
            <a:ext cx="3347100" cy="4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Roboto"/>
                <a:ea typeface="Roboto"/>
                <a:cs typeface="Roboto"/>
                <a:sym typeface="Roboto"/>
              </a:rPr>
              <a:t>Mac</a:t>
            </a:r>
            <a:endParaRPr sz="1800" b="1">
              <a:solidFill>
                <a:schemeClr val="lt1"/>
              </a:solidFill>
              <a:latin typeface="Roboto"/>
              <a:ea typeface="Roboto"/>
              <a:cs typeface="Roboto"/>
              <a:sym typeface="Roboto"/>
            </a:endParaRPr>
          </a:p>
        </p:txBody>
      </p:sp>
      <p:sp>
        <p:nvSpPr>
          <p:cNvPr id="1307" name="Google Shape;1307;p104"/>
          <p:cNvSpPr txBox="1"/>
          <p:nvPr/>
        </p:nvSpPr>
        <p:spPr>
          <a:xfrm>
            <a:off x="5304500" y="1486275"/>
            <a:ext cx="3122700" cy="4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Roboto"/>
                <a:ea typeface="Roboto"/>
                <a:cs typeface="Roboto"/>
                <a:sym typeface="Roboto"/>
              </a:rPr>
              <a:t>PC</a:t>
            </a:r>
            <a:endParaRPr sz="1800" b="1">
              <a:solidFill>
                <a:schemeClr val="lt1"/>
              </a:solidFill>
              <a:latin typeface="Roboto"/>
              <a:ea typeface="Roboto"/>
              <a:cs typeface="Roboto"/>
              <a:sym typeface="Roboto"/>
            </a:endParaRPr>
          </a:p>
        </p:txBody>
      </p:sp>
      <p:pic>
        <p:nvPicPr>
          <p:cNvPr id="1308" name="Google Shape;1308;p104"/>
          <p:cNvPicPr preferRelativeResize="0"/>
          <p:nvPr/>
        </p:nvPicPr>
        <p:blipFill rotWithShape="1">
          <a:blip r:embed="rId7">
            <a:alphaModFix/>
          </a:blip>
          <a:srcRect r="21303"/>
          <a:stretch/>
        </p:blipFill>
        <p:spPr>
          <a:xfrm>
            <a:off x="4951875" y="2053625"/>
            <a:ext cx="4002875" cy="2763375"/>
          </a:xfrm>
          <a:prstGeom prst="rect">
            <a:avLst/>
          </a:prstGeom>
          <a:noFill/>
          <a:ln>
            <a:noFill/>
          </a:ln>
        </p:spPr>
      </p:pic>
      <p:sp>
        <p:nvSpPr>
          <p:cNvPr id="1309" name="Google Shape;1309;p104"/>
          <p:cNvSpPr/>
          <p:nvPr/>
        </p:nvSpPr>
        <p:spPr>
          <a:xfrm rot="10800000">
            <a:off x="2279869" y="1888663"/>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4"/>
          <p:cNvSpPr/>
          <p:nvPr/>
        </p:nvSpPr>
        <p:spPr>
          <a:xfrm rot="10800000">
            <a:off x="6735335" y="1888663"/>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pic>
        <p:nvPicPr>
          <p:cNvPr id="1692" name="Google Shape;1692;p140"/>
          <p:cNvPicPr preferRelativeResize="0"/>
          <p:nvPr/>
        </p:nvPicPr>
        <p:blipFill rotWithShape="1">
          <a:blip r:embed="rId3">
            <a:alphaModFix/>
          </a:blip>
          <a:srcRect l="6907" t="1137" b="11334"/>
          <a:stretch/>
        </p:blipFill>
        <p:spPr>
          <a:xfrm>
            <a:off x="-12300" y="0"/>
            <a:ext cx="9168599" cy="5143499"/>
          </a:xfrm>
          <a:prstGeom prst="rect">
            <a:avLst/>
          </a:prstGeom>
          <a:noFill/>
          <a:ln>
            <a:noFill/>
          </a:ln>
        </p:spPr>
      </p:pic>
      <p:sp>
        <p:nvSpPr>
          <p:cNvPr id="1693" name="Google Shape;1693;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lt1"/>
                </a:solidFill>
              </a:rPr>
              <a:t>Copy and Move Demo Scenario</a:t>
            </a:r>
            <a:endParaRPr>
              <a:solidFill>
                <a:schemeClr val="lt1"/>
              </a:solidFill>
            </a:endParaRPr>
          </a:p>
        </p:txBody>
      </p:sp>
      <p:sp>
        <p:nvSpPr>
          <p:cNvPr id="1694" name="Google Shape;1694;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50">
                <a:solidFill>
                  <a:schemeClr val="lt1"/>
                </a:solidFill>
              </a:rPr>
              <a:t>Our manager made a mistake. They realize they only need web activity for Case 2. </a:t>
            </a:r>
            <a:endParaRPr sz="1750">
              <a:solidFill>
                <a:schemeClr val="lt1"/>
              </a:solidFill>
            </a:endParaRPr>
          </a:p>
        </p:txBody>
      </p:sp>
      <p:sp>
        <p:nvSpPr>
          <p:cNvPr id="1695" name="Google Shape;1695;p14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6" name="Google Shape;1696;p140"/>
          <p:cNvSpPr txBox="1">
            <a:spLocks noGrp="1"/>
          </p:cNvSpPr>
          <p:nvPr>
            <p:ph type="body" idx="3"/>
          </p:nvPr>
        </p:nvSpPr>
        <p:spPr>
          <a:xfrm>
            <a:off x="175" y="1745050"/>
            <a:ext cx="3534300" cy="1711800"/>
          </a:xfrm>
          <a:prstGeom prst="rect">
            <a:avLst/>
          </a:prstGeom>
        </p:spPr>
        <p:txBody>
          <a:bodyPr spcFirstLastPara="1" wrap="square" lIns="457200" tIns="0" rIns="457200" bIns="914400" anchor="t" anchorCtr="0">
            <a:noAutofit/>
          </a:bodyPr>
          <a:lstStyle/>
          <a:p>
            <a:pPr marL="0" lvl="0" indent="0" algn="l" rtl="0">
              <a:lnSpc>
                <a:spcPct val="120000"/>
              </a:lnSpc>
              <a:spcBef>
                <a:spcPts val="0"/>
              </a:spcBef>
              <a:spcAft>
                <a:spcPts val="800"/>
              </a:spcAft>
              <a:buNone/>
            </a:pPr>
            <a:r>
              <a:rPr lang="en" sz="1800">
                <a:solidFill>
                  <a:schemeClr val="lt1"/>
                </a:solidFill>
              </a:rPr>
              <a:t>We need to move </a:t>
            </a:r>
            <a:br>
              <a:rPr lang="en" sz="1800">
                <a:solidFill>
                  <a:schemeClr val="lt1"/>
                </a:solidFill>
              </a:rPr>
            </a:br>
            <a:r>
              <a:rPr lang="en" sz="1800">
                <a:solidFill>
                  <a:schemeClr val="lt1"/>
                </a:solidFill>
              </a:rPr>
              <a:t>the </a:t>
            </a:r>
            <a:r>
              <a:rPr lang="en" sz="1800">
                <a:solidFill>
                  <a:schemeClr val="dk1"/>
                </a:solidFill>
                <a:highlight>
                  <a:schemeClr val="lt1"/>
                </a:highlight>
                <a:latin typeface="Inconsolata Medium"/>
                <a:ea typeface="Inconsolata Medium"/>
                <a:cs typeface="Inconsolata Medium"/>
                <a:sym typeface="Inconsolata Medium"/>
              </a:rPr>
              <a:t>Web_logs</a:t>
            </a:r>
            <a:r>
              <a:rPr lang="en" sz="1800">
                <a:solidFill>
                  <a:schemeClr val="lt1"/>
                </a:solidFill>
              </a:rPr>
              <a:t> file from</a:t>
            </a:r>
            <a:br>
              <a:rPr lang="en" sz="1800">
                <a:solidFill>
                  <a:schemeClr val="lt1"/>
                </a:solidFill>
              </a:rPr>
            </a:br>
            <a:r>
              <a:rPr lang="en" sz="1800">
                <a:solidFill>
                  <a:schemeClr val="lt1"/>
                </a:solidFill>
              </a:rPr>
              <a:t>the </a:t>
            </a:r>
            <a:r>
              <a:rPr lang="en" sz="1800">
                <a:solidFill>
                  <a:schemeClr val="dk1"/>
                </a:solidFill>
                <a:highlight>
                  <a:schemeClr val="lt1"/>
                </a:highlight>
                <a:latin typeface="Inconsolata Medium"/>
                <a:ea typeface="Inconsolata Medium"/>
                <a:cs typeface="Inconsolata Medium"/>
                <a:sym typeface="Inconsolata Medium"/>
              </a:rPr>
              <a:t>Case1</a:t>
            </a:r>
            <a:r>
              <a:rPr lang="en" sz="1800">
                <a:solidFill>
                  <a:schemeClr val="lt1"/>
                </a:solidFill>
              </a:rPr>
              <a:t> directory </a:t>
            </a:r>
            <a:br>
              <a:rPr lang="en" sz="1800">
                <a:solidFill>
                  <a:schemeClr val="lt1"/>
                </a:solidFill>
              </a:rPr>
            </a:br>
            <a:r>
              <a:rPr lang="en" sz="1800">
                <a:solidFill>
                  <a:schemeClr val="lt1"/>
                </a:solidFill>
              </a:rPr>
              <a:t>to the </a:t>
            </a:r>
            <a:r>
              <a:rPr lang="en" sz="1800">
                <a:solidFill>
                  <a:schemeClr val="dk1"/>
                </a:solidFill>
                <a:highlight>
                  <a:schemeClr val="lt1"/>
                </a:highlight>
                <a:latin typeface="Inconsolata Medium"/>
                <a:ea typeface="Inconsolata Medium"/>
                <a:cs typeface="Inconsolata Medium"/>
                <a:sym typeface="Inconsolata Medium"/>
              </a:rPr>
              <a:t>Case2</a:t>
            </a:r>
            <a:r>
              <a:rPr lang="en" sz="1800">
                <a:solidFill>
                  <a:schemeClr val="lt1"/>
                </a:solidFill>
              </a:rPr>
              <a:t> directory.</a:t>
            </a:r>
            <a:endParaRPr sz="1800">
              <a:solidFill>
                <a:schemeClr val="lt1"/>
              </a:solidFill>
            </a:endParaRPr>
          </a:p>
        </p:txBody>
      </p:sp>
      <p:cxnSp>
        <p:nvCxnSpPr>
          <p:cNvPr id="1697" name="Google Shape;1697;p140"/>
          <p:cNvCxnSpPr/>
          <p:nvPr/>
        </p:nvCxnSpPr>
        <p:spPr>
          <a:xfrm>
            <a:off x="274375" y="640080"/>
            <a:ext cx="8595600" cy="10200"/>
          </a:xfrm>
          <a:prstGeom prst="straightConnector1">
            <a:avLst/>
          </a:prstGeom>
          <a:noFill/>
          <a:ln w="9525" cap="flat" cmpd="sng">
            <a:solidFill>
              <a:schemeClr val="lt1"/>
            </a:solidFill>
            <a:prstDash val="solid"/>
            <a:round/>
            <a:headEnd type="none" w="med" len="med"/>
            <a:tailEnd type="none" w="med" len="med"/>
          </a:ln>
        </p:spPr>
      </p:cxnSp>
      <p:sp>
        <p:nvSpPr>
          <p:cNvPr id="1698" name="Google Shape;1698;p140"/>
          <p:cNvSpPr txBox="1">
            <a:spLocks noGrp="1"/>
          </p:cNvSpPr>
          <p:nvPr>
            <p:ph type="body" idx="3"/>
          </p:nvPr>
        </p:nvSpPr>
        <p:spPr>
          <a:xfrm>
            <a:off x="5290975" y="1745050"/>
            <a:ext cx="3579000" cy="1578300"/>
          </a:xfrm>
          <a:prstGeom prst="rect">
            <a:avLst/>
          </a:prstGeom>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Font typeface="Arial"/>
              <a:buNone/>
            </a:pPr>
            <a:r>
              <a:rPr lang="en" sz="1800">
                <a:solidFill>
                  <a:schemeClr val="lt1"/>
                </a:solidFill>
              </a:rPr>
              <a:t>After we move the file into the </a:t>
            </a:r>
            <a:r>
              <a:rPr lang="en" sz="1800">
                <a:solidFill>
                  <a:schemeClr val="dk1"/>
                </a:solidFill>
                <a:highlight>
                  <a:schemeClr val="lt1"/>
                </a:highlight>
                <a:latin typeface="Inconsolata Medium"/>
                <a:ea typeface="Inconsolata Medium"/>
                <a:cs typeface="Inconsolata Medium"/>
                <a:sym typeface="Inconsolata Medium"/>
              </a:rPr>
              <a:t>Case2</a:t>
            </a:r>
            <a:r>
              <a:rPr lang="en" sz="1800">
                <a:solidFill>
                  <a:schemeClr val="lt1"/>
                </a:solidFill>
              </a:rPr>
              <a:t> directory, we will make a copy of the </a:t>
            </a:r>
            <a:r>
              <a:rPr lang="en" sz="1800">
                <a:solidFill>
                  <a:schemeClr val="dk1"/>
                </a:solidFill>
                <a:highlight>
                  <a:schemeClr val="lt1"/>
                </a:highlight>
                <a:latin typeface="Inconsolata Medium"/>
                <a:ea typeface="Inconsolata Medium"/>
                <a:cs typeface="Inconsolata Medium"/>
                <a:sym typeface="Inconsolata Medium"/>
              </a:rPr>
              <a:t>Web_logs</a:t>
            </a:r>
            <a:r>
              <a:rPr lang="en" sz="1800">
                <a:solidFill>
                  <a:schemeClr val="lt1"/>
                </a:solidFill>
              </a:rPr>
              <a:t> file and place it in the </a:t>
            </a:r>
            <a:r>
              <a:rPr lang="en" sz="1800">
                <a:solidFill>
                  <a:schemeClr val="dk1"/>
                </a:solidFill>
                <a:highlight>
                  <a:schemeClr val="lt1"/>
                </a:highlight>
                <a:latin typeface="Inconsolata Medium"/>
                <a:ea typeface="Inconsolata Medium"/>
                <a:cs typeface="Inconsolata Medium"/>
                <a:sym typeface="Inconsolata Medium"/>
              </a:rPr>
              <a:t>security_evidence</a:t>
            </a:r>
            <a:r>
              <a:rPr lang="en" sz="1800">
                <a:solidFill>
                  <a:schemeClr val="lt1"/>
                </a:solidFill>
              </a:rPr>
              <a:t> folder.</a:t>
            </a:r>
            <a:endParaRPr sz="1800">
              <a:solidFill>
                <a:schemeClr val="lt1"/>
              </a:solidFill>
            </a:endParaRPr>
          </a:p>
          <a:p>
            <a:pPr marL="0" lvl="0" indent="0" algn="l" rtl="0">
              <a:lnSpc>
                <a:spcPct val="120000"/>
              </a:lnSpc>
              <a:spcBef>
                <a:spcPts val="800"/>
              </a:spcBef>
              <a:spcAft>
                <a:spcPts val="0"/>
              </a:spcAft>
              <a:buClr>
                <a:schemeClr val="dk1"/>
              </a:buClr>
              <a:buSzPts val="1100"/>
              <a:buFont typeface="Arial"/>
              <a:buNone/>
            </a:pPr>
            <a:endParaRPr sz="1800">
              <a:solidFill>
                <a:schemeClr val="lt1"/>
              </a:solidFill>
            </a:endParaRPr>
          </a:p>
          <a:p>
            <a:pPr marL="0" lvl="0" indent="0" algn="l" rtl="0">
              <a:lnSpc>
                <a:spcPct val="120000"/>
              </a:lnSpc>
              <a:spcBef>
                <a:spcPts val="800"/>
              </a:spcBef>
              <a:spcAft>
                <a:spcPts val="800"/>
              </a:spcAft>
              <a:buNone/>
            </a:pPr>
            <a:endParaRPr sz="1800">
              <a:solidFill>
                <a:schemeClr val="lt1"/>
              </a:solidFill>
            </a:endParaRPr>
          </a:p>
        </p:txBody>
      </p:sp>
      <p:sp>
        <p:nvSpPr>
          <p:cNvPr id="1699" name="Google Shape;1699;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40</a:t>
            </a:fld>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Let’s Review</a:t>
            </a:r>
            <a:endParaRPr>
              <a:solidFill>
                <a:schemeClr val="dk1"/>
              </a:solidFill>
            </a:endParaRPr>
          </a:p>
        </p:txBody>
      </p:sp>
      <p:sp>
        <p:nvSpPr>
          <p:cNvPr id="1705" name="Google Shape;1705;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review the following concepts and commands: </a:t>
            </a:r>
            <a:endParaRPr/>
          </a:p>
        </p:txBody>
      </p:sp>
      <p:sp>
        <p:nvSpPr>
          <p:cNvPr id="1706" name="Google Shape;1706;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07" name="Google Shape;1707;p141"/>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cp</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mv</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bl>
          </a:graphicData>
        </a:graphic>
      </p:graphicFrame>
      <p:sp>
        <p:nvSpPr>
          <p:cNvPr id="1708" name="Google Shape;1708;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a:t>
            </a:r>
            <a:endParaRPr>
              <a:solidFill>
                <a:schemeClr val="dk1"/>
              </a:solidFill>
            </a:endParaRPr>
          </a:p>
          <a:p>
            <a:pPr marL="0" lvl="0" indent="0" algn="l" rtl="0">
              <a:spcBef>
                <a:spcPts val="0"/>
              </a:spcBef>
              <a:spcAft>
                <a:spcPts val="0"/>
              </a:spcAft>
              <a:buNone/>
            </a:pPr>
            <a:endParaRPr/>
          </a:p>
        </p:txBody>
      </p:sp>
      <p:sp>
        <p:nvSpPr>
          <p:cNvPr id="1714" name="Google Shape;1714;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15" name="Google Shape;1715;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16" name="Google Shape;1716;p142"/>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absolute path</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relative path</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cp</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mv</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17" name="Google Shape;171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a:t>
            </a:r>
            <a:endParaRPr>
              <a:solidFill>
                <a:schemeClr val="dk1"/>
              </a:solidFill>
            </a:endParaRPr>
          </a:p>
          <a:p>
            <a:pPr marL="0" lvl="0" indent="0" algn="l" rtl="0">
              <a:spcBef>
                <a:spcPts val="0"/>
              </a:spcBef>
              <a:spcAft>
                <a:spcPts val="0"/>
              </a:spcAft>
              <a:buNone/>
            </a:pPr>
            <a:endParaRPr/>
          </a:p>
        </p:txBody>
      </p:sp>
      <p:sp>
        <p:nvSpPr>
          <p:cNvPr id="1723" name="Google Shape;1723;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24" name="Google Shape;1724;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25" name="Google Shape;1725;p143"/>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relative path</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a path that begins from the current directory</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cp</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mv</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to move files</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26" name="Google Shape;1726;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a:t>
            </a:r>
            <a:endParaRPr>
              <a:solidFill>
                <a:schemeClr val="dk1"/>
              </a:solidFill>
            </a:endParaRPr>
          </a:p>
          <a:p>
            <a:pPr marL="0" lvl="0" indent="0" algn="l" rtl="0">
              <a:spcBef>
                <a:spcPts val="0"/>
              </a:spcBef>
              <a:spcAft>
                <a:spcPts val="0"/>
              </a:spcAft>
              <a:buNone/>
            </a:pPr>
            <a:endParaRPr/>
          </a:p>
        </p:txBody>
      </p:sp>
      <p:sp>
        <p:nvSpPr>
          <p:cNvPr id="1732" name="Google Shape;1732;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33" name="Google Shape;1733;p1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34" name="Google Shape;1734;p144"/>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solidFill>
                          <a:schemeClr val="dk1"/>
                        </a:solidFill>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Begins from the current directory.</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rgbClr val="666666"/>
                          </a:solidFill>
                          <a:latin typeface="Inconsolata"/>
                          <a:ea typeface="Inconsolata"/>
                          <a:cs typeface="Inconsolata"/>
                          <a:sym typeface="Inconsolata"/>
                        </a:rPr>
                        <a:t>cp</a:t>
                      </a:r>
                      <a:endParaRPr sz="2200">
                        <a:solidFill>
                          <a:srgbClr val="666666"/>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666666"/>
                          </a:solidFill>
                          <a:latin typeface="Inconsolata"/>
                          <a:ea typeface="Inconsolata"/>
                          <a:cs typeface="Inconsolata"/>
                          <a:sym typeface="Inconsolata"/>
                        </a:rPr>
                        <a:t>mv</a:t>
                      </a:r>
                      <a:endParaRPr sz="2200">
                        <a:solidFill>
                          <a:srgbClr val="666666"/>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to move files</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35" name="Google Shape;1735;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Let’s Review</a:t>
            </a:r>
            <a:endParaRPr/>
          </a:p>
        </p:txBody>
      </p:sp>
      <p:sp>
        <p:nvSpPr>
          <p:cNvPr id="1741" name="Google Shape;1741;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42" name="Google Shape;1742;p1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43" name="Google Shape;1743;p145"/>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solidFill>
                          <a:schemeClr val="dk1"/>
                        </a:solidFill>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Begins from the current directory.</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cp</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Copies files.</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666666"/>
                          </a:solidFill>
                          <a:latin typeface="Inconsolata"/>
                          <a:ea typeface="Inconsolata"/>
                          <a:cs typeface="Inconsolata"/>
                          <a:sym typeface="Inconsolata"/>
                        </a:rPr>
                        <a:t>mv</a:t>
                      </a:r>
                      <a:endParaRPr sz="2200">
                        <a:solidFill>
                          <a:srgbClr val="666666"/>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to move files</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44" name="Google Shape;1744;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Let’s Review</a:t>
            </a:r>
            <a:endParaRPr/>
          </a:p>
        </p:txBody>
      </p:sp>
      <p:sp>
        <p:nvSpPr>
          <p:cNvPr id="1750" name="Google Shape;1750;p14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51" name="Google Shape;1751;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52" name="Google Shape;1752;p146"/>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solidFill>
                          <a:schemeClr val="dk1"/>
                        </a:solidFill>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Begins from the current directory.</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cp</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Copies files.</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mv</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Moves files. </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4"/>
                  </a:ext>
                </a:extLst>
              </a:tr>
            </a:tbl>
          </a:graphicData>
        </a:graphic>
      </p:graphicFrame>
      <p:sp>
        <p:nvSpPr>
          <p:cNvPr id="1753" name="Google Shape;1753;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147"/>
          <p:cNvSpPr txBox="1">
            <a:spLocks noGrp="1"/>
          </p:cNvSpPr>
          <p:nvPr>
            <p:ph type="title"/>
          </p:nvPr>
        </p:nvSpPr>
        <p:spPr>
          <a:xfrm>
            <a:off x="1400" y="274875"/>
            <a:ext cx="80517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000">
                <a:solidFill>
                  <a:schemeClr val="dk1"/>
                </a:solidFill>
              </a:rPr>
              <a:t>Activity: Finding Your Milky Way</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You continue in your role as security analyst at Wonka Corp. </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Your manager now believes there is a second employee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working with Slugworth Corp. </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To continue the investigation, you’ve been asked to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create an additional directory, and copy and move several of the evidence files.</a:t>
            </a:r>
            <a:endParaRPr sz="1800">
              <a:solidFill>
                <a:schemeClr val="dk1"/>
              </a:solidFill>
              <a:latin typeface="Roboto"/>
              <a:ea typeface="Roboto"/>
              <a:cs typeface="Roboto"/>
              <a:sym typeface="Roboto"/>
            </a:endParaRPr>
          </a:p>
          <a:p>
            <a:pPr marL="0" lvl="0" indent="0" algn="l" rtl="0">
              <a:spcBef>
                <a:spcPts val="800"/>
              </a:spcBef>
              <a:spcAft>
                <a:spcPts val="0"/>
              </a:spcAft>
              <a:buNone/>
            </a:pPr>
            <a:endParaRPr/>
          </a:p>
        </p:txBody>
      </p:sp>
      <p:sp>
        <p:nvSpPr>
          <p:cNvPr id="1759" name="Google Shape;1759;p1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60" name="Google Shape;1760;p147"/>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20 Minutes</a:t>
            </a:r>
            <a:endParaRPr/>
          </a:p>
        </p:txBody>
      </p:sp>
      <p:sp>
        <p:nvSpPr>
          <p:cNvPr id="1761" name="Google Shape;1761;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14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67" name="Google Shape;1767;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4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73" name="Google Shape;1773;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49</a:t>
            </a:fld>
            <a:endParaRPr sz="6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pic>
        <p:nvPicPr>
          <p:cNvPr id="1316" name="Google Shape;1316;p105"/>
          <p:cNvPicPr preferRelativeResize="0"/>
          <p:nvPr/>
        </p:nvPicPr>
        <p:blipFill rotWithShape="1">
          <a:blip r:embed="rId3">
            <a:alphaModFix/>
          </a:blip>
          <a:srcRect l="-1873" r="17471" b="11855"/>
          <a:stretch/>
        </p:blipFill>
        <p:spPr>
          <a:xfrm>
            <a:off x="3434525" y="444575"/>
            <a:ext cx="5709475" cy="4698874"/>
          </a:xfrm>
          <a:prstGeom prst="rect">
            <a:avLst/>
          </a:prstGeom>
          <a:noFill/>
          <a:ln>
            <a:noFill/>
          </a:ln>
        </p:spPr>
      </p:pic>
      <p:sp>
        <p:nvSpPr>
          <p:cNvPr id="1317" name="Google Shape;1317;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What is the Command Line? </a:t>
            </a:r>
            <a:endParaRPr>
              <a:solidFill>
                <a:schemeClr val="dk1"/>
              </a:solidFill>
            </a:endParaRPr>
          </a:p>
        </p:txBody>
      </p:sp>
      <p:sp>
        <p:nvSpPr>
          <p:cNvPr id="1318" name="Google Shape;1318;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319" name="Google Shape;1319;p105"/>
          <p:cNvSpPr txBox="1"/>
          <p:nvPr/>
        </p:nvSpPr>
        <p:spPr>
          <a:xfrm>
            <a:off x="4533400" y="599150"/>
            <a:ext cx="4610700" cy="2802000"/>
          </a:xfrm>
          <a:prstGeom prst="rect">
            <a:avLst/>
          </a:prstGeom>
          <a:solidFill>
            <a:schemeClr val="dk1"/>
          </a:solidFill>
          <a:ln w="9525" cap="flat" cmpd="sng">
            <a:solidFill>
              <a:srgbClr val="9E9E9E"/>
            </a:solidFill>
            <a:prstDash val="solid"/>
            <a:round/>
            <a:headEnd type="none" w="sm" len="sm"/>
            <a:tailEnd type="none" w="sm" len="sm"/>
          </a:ln>
        </p:spPr>
        <p:txBody>
          <a:bodyPr spcFirstLastPara="1" wrap="square" lIns="182875" tIns="18287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 sam$ cd Documents</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Sams-MacBook-Pro-2:Documents sam$ ls</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Assessment.docx    Day-1-Notes.docx    </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Project-1          Homework-1.docx</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Project-2          Homework-2.docx</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 sam$ cd Documents/Project-1</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Sams-MacBook-Pro-2:Project-1 sam$ ls</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Assessment.docx     Presentation Notes.docx Report.docx</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200">
                <a:solidFill>
                  <a:srgbClr val="00FF00"/>
                </a:solidFill>
                <a:latin typeface="Inconsolata"/>
                <a:ea typeface="Inconsolata"/>
                <a:cs typeface="Inconsolata"/>
                <a:sym typeface="Inconsolata"/>
              </a:rPr>
              <a:t>Sams-MacBook-Pro-2:Project-1 sam$ open Report.docx</a:t>
            </a:r>
            <a:endParaRPr sz="1200">
              <a:latin typeface="Inconsolata"/>
              <a:ea typeface="Inconsolata"/>
              <a:cs typeface="Inconsolata"/>
              <a:sym typeface="Inconsolata"/>
            </a:endParaRPr>
          </a:p>
        </p:txBody>
      </p:sp>
      <p:sp>
        <p:nvSpPr>
          <p:cNvPr id="1320" name="Google Shape;1320;p105"/>
          <p:cNvSpPr txBox="1">
            <a:spLocks noGrp="1"/>
          </p:cNvSpPr>
          <p:nvPr>
            <p:ph type="subTitle" idx="1"/>
          </p:nvPr>
        </p:nvSpPr>
        <p:spPr>
          <a:xfrm>
            <a:off x="0" y="675975"/>
            <a:ext cx="3923700" cy="2131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 line users don’t directly interact with icons and buttons on the screen. </a:t>
            </a:r>
            <a:endParaRPr/>
          </a:p>
          <a:p>
            <a:pPr marL="0" lvl="0" indent="0" algn="l" rtl="0">
              <a:spcBef>
                <a:spcPts val="1000"/>
              </a:spcBef>
              <a:spcAft>
                <a:spcPts val="0"/>
              </a:spcAft>
              <a:buNone/>
            </a:pPr>
            <a:r>
              <a:rPr lang="en"/>
              <a:t>Users complete tasks on their computer by issuing commands with a line or lines of text in the terminal. </a:t>
            </a:r>
            <a:endParaRPr/>
          </a:p>
        </p:txBody>
      </p:sp>
      <p:sp>
        <p:nvSpPr>
          <p:cNvPr id="1321" name="Google Shape;1321;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2" name="Google Shape;1322;p105"/>
          <p:cNvSpPr txBox="1">
            <a:spLocks noGrp="1"/>
          </p:cNvSpPr>
          <p:nvPr>
            <p:ph type="body" idx="3"/>
          </p:nvPr>
        </p:nvSpPr>
        <p:spPr>
          <a:xfrm>
            <a:off x="175" y="3267800"/>
            <a:ext cx="3356700" cy="1638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600" b="1"/>
              <a:t>For example:</a:t>
            </a:r>
            <a:endParaRPr sz="1600" b="1"/>
          </a:p>
          <a:p>
            <a:pPr marL="0" lvl="0" indent="0" algn="l" rtl="0">
              <a:spcBef>
                <a:spcPts val="300"/>
              </a:spcBef>
              <a:spcAft>
                <a:spcPts val="800"/>
              </a:spcAft>
              <a:buNone/>
            </a:pPr>
            <a:r>
              <a:rPr lang="en" sz="1600"/>
              <a:t>Rather than clicking on a file to open it, we can type a command to open it.</a:t>
            </a:r>
            <a:endParaRPr sz="1600"/>
          </a:p>
        </p:txBody>
      </p:sp>
      <p:cxnSp>
        <p:nvCxnSpPr>
          <p:cNvPr id="1323" name="Google Shape;1323;p1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7"/>
        <p:cNvGrpSpPr/>
        <p:nvPr/>
      </p:nvGrpSpPr>
      <p:grpSpPr>
        <a:xfrm>
          <a:off x="0" y="0"/>
          <a:ext cx="0" cy="0"/>
          <a:chOff x="0" y="0"/>
          <a:chExt cx="0" cy="0"/>
        </a:xfrm>
      </p:grpSpPr>
      <p:pic>
        <p:nvPicPr>
          <p:cNvPr id="1778" name="Google Shape;1778;p150" descr="15 minute timer with alarm.&#10;&#10;15 minuten timer met alarm" title="15 Minute Countdown Timer with Alarm">
            <a:hlinkClick r:id="rId3"/>
          </p:cNvPr>
          <p:cNvPicPr preferRelativeResize="0"/>
          <p:nvPr/>
        </p:nvPicPr>
        <p:blipFill>
          <a:blip r:embed="rId4">
            <a:alphaModFix/>
          </a:blip>
          <a:stretch>
            <a:fillRect/>
          </a:stretch>
        </p:blipFill>
        <p:spPr>
          <a:xfrm>
            <a:off x="184175" y="3198375"/>
            <a:ext cx="2345100" cy="1758825"/>
          </a:xfrm>
          <a:prstGeom prst="rect">
            <a:avLst/>
          </a:prstGeom>
          <a:noFill/>
          <a:ln>
            <a:noFill/>
          </a:ln>
        </p:spPr>
      </p:pic>
      <p:sp>
        <p:nvSpPr>
          <p:cNvPr id="1779" name="Google Shape;1779;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5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Preview Commands</a:t>
            </a:r>
            <a:endParaRPr/>
          </a:p>
        </p:txBody>
      </p:sp>
      <p:sp>
        <p:nvSpPr>
          <p:cNvPr id="1785" name="Google Shape;1785;p15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86" name="Google Shape;1786;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52"/>
          <p:cNvSpPr txBox="1">
            <a:spLocks noGrp="1"/>
          </p:cNvSpPr>
          <p:nvPr>
            <p:ph type="title"/>
          </p:nvPr>
        </p:nvSpPr>
        <p:spPr>
          <a:xfrm>
            <a:off x="25" y="274800"/>
            <a:ext cx="8313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Security and IT professionals often </a:t>
            </a:r>
            <a:r>
              <a:rPr lang="en">
                <a:solidFill>
                  <a:srgbClr val="00C8E9"/>
                </a:solidFill>
              </a:rPr>
              <a:t>preview</a:t>
            </a:r>
            <a:r>
              <a:rPr lang="en"/>
              <a:t> the contents of a files.</a:t>
            </a:r>
            <a:endParaRPr/>
          </a:p>
        </p:txBody>
      </p:sp>
      <p:sp>
        <p:nvSpPr>
          <p:cNvPr id="1792" name="Google Shape;1792;p1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93" name="Google Shape;1793;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1799" name="Google Shape;1799;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00" name="Google Shape;1800;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Previewing Files Example </a:t>
            </a:r>
            <a:endParaRPr/>
          </a:p>
        </p:txBody>
      </p:sp>
      <p:pic>
        <p:nvPicPr>
          <p:cNvPr id="1801" name="Google Shape;1801;p153"/>
          <p:cNvPicPr preferRelativeResize="0"/>
          <p:nvPr/>
        </p:nvPicPr>
        <p:blipFill>
          <a:blip r:embed="rId3">
            <a:alphaModFix/>
          </a:blip>
          <a:stretch>
            <a:fillRect/>
          </a:stretch>
        </p:blipFill>
        <p:spPr>
          <a:xfrm>
            <a:off x="2334275" y="1244875"/>
            <a:ext cx="4429000" cy="2960599"/>
          </a:xfrm>
          <a:prstGeom prst="rect">
            <a:avLst/>
          </a:prstGeom>
          <a:noFill/>
          <a:ln>
            <a:noFill/>
          </a:ln>
        </p:spPr>
      </p:pic>
      <p:sp>
        <p:nvSpPr>
          <p:cNvPr id="1802" name="Google Shape;1802;p153"/>
          <p:cNvSpPr txBox="1"/>
          <p:nvPr/>
        </p:nvSpPr>
        <p:spPr>
          <a:xfrm>
            <a:off x="566875" y="1418825"/>
            <a:ext cx="1711800" cy="1454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800">
                <a:solidFill>
                  <a:schemeClr val="dk1"/>
                </a:solidFill>
                <a:latin typeface="Roboto"/>
                <a:ea typeface="Roboto"/>
                <a:cs typeface="Roboto"/>
                <a:sym typeface="Roboto"/>
              </a:rPr>
              <a:t>A</a:t>
            </a:r>
            <a:r>
              <a:rPr lang="en" sz="1800">
                <a:solidFill>
                  <a:schemeClr val="dk1"/>
                </a:solidFill>
                <a:latin typeface="Roboto Medium"/>
                <a:ea typeface="Roboto Medium"/>
                <a:cs typeface="Roboto Medium"/>
                <a:sym typeface="Roboto Medium"/>
              </a:rPr>
              <a:t> </a:t>
            </a:r>
            <a:r>
              <a:rPr lang="en" sz="1800" b="1">
                <a:solidFill>
                  <a:schemeClr val="dk1"/>
                </a:solidFill>
                <a:latin typeface="Roboto"/>
                <a:ea typeface="Roboto"/>
                <a:cs typeface="Roboto"/>
                <a:sym typeface="Roboto"/>
              </a:rPr>
              <a:t>security administrator</a:t>
            </a:r>
            <a:r>
              <a:rPr lang="en" sz="1800">
                <a:solidFill>
                  <a:schemeClr val="dk1"/>
                </a:solidFill>
                <a:latin typeface="Roboto Medium"/>
                <a:ea typeface="Roboto Medium"/>
                <a:cs typeface="Roboto Medium"/>
                <a:sym typeface="Roboto Medium"/>
              </a:rPr>
              <a:t> </a:t>
            </a:r>
            <a:endParaRPr>
              <a:solidFill>
                <a:schemeClr val="dk1"/>
              </a:solidFill>
              <a:latin typeface="Roboto Medium"/>
              <a:ea typeface="Roboto Medium"/>
              <a:cs typeface="Roboto Medium"/>
              <a:sym typeface="Roboto Medium"/>
            </a:endParaRPr>
          </a:p>
          <a:p>
            <a:pPr marL="0" lvl="0" indent="0" algn="l" rtl="0">
              <a:lnSpc>
                <a:spcPct val="100000"/>
              </a:lnSpc>
              <a:spcBef>
                <a:spcPts val="300"/>
              </a:spcBef>
              <a:spcAft>
                <a:spcPts val="0"/>
              </a:spcAft>
              <a:buNone/>
            </a:pPr>
            <a:r>
              <a:rPr lang="en">
                <a:solidFill>
                  <a:schemeClr val="dk1"/>
                </a:solidFill>
                <a:latin typeface="Roboto"/>
                <a:ea typeface="Roboto"/>
                <a:cs typeface="Roboto"/>
                <a:sym typeface="Roboto"/>
              </a:rPr>
              <a:t>needs to preview the top 10 lines of an email file to figure out who it was sent to.</a:t>
            </a:r>
            <a:endParaRPr/>
          </a:p>
        </p:txBody>
      </p:sp>
      <p:sp>
        <p:nvSpPr>
          <p:cNvPr id="1803" name="Google Shape;1803;p153"/>
          <p:cNvSpPr txBox="1"/>
          <p:nvPr/>
        </p:nvSpPr>
        <p:spPr>
          <a:xfrm>
            <a:off x="6818850" y="2137675"/>
            <a:ext cx="1739700" cy="1454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800">
                <a:solidFill>
                  <a:schemeClr val="dk1"/>
                </a:solidFill>
                <a:latin typeface="Roboto"/>
                <a:ea typeface="Roboto"/>
                <a:cs typeface="Roboto"/>
                <a:sym typeface="Roboto"/>
              </a:rPr>
              <a:t>A</a:t>
            </a:r>
            <a:r>
              <a:rPr lang="en" sz="1800">
                <a:solidFill>
                  <a:schemeClr val="dk1"/>
                </a:solidFill>
                <a:latin typeface="Roboto Medium"/>
                <a:ea typeface="Roboto Medium"/>
                <a:cs typeface="Roboto Medium"/>
                <a:sym typeface="Roboto Medium"/>
              </a:rPr>
              <a:t> </a:t>
            </a:r>
            <a:r>
              <a:rPr lang="en" sz="1800" b="1">
                <a:solidFill>
                  <a:schemeClr val="dk1"/>
                </a:solidFill>
                <a:latin typeface="Roboto"/>
                <a:ea typeface="Roboto"/>
                <a:cs typeface="Roboto"/>
                <a:sym typeface="Roboto"/>
              </a:rPr>
              <a:t>network administrator </a:t>
            </a:r>
            <a:endParaRPr sz="1800">
              <a:solidFill>
                <a:schemeClr val="dk1"/>
              </a:solidFill>
              <a:latin typeface="Roboto"/>
              <a:ea typeface="Roboto"/>
              <a:cs typeface="Roboto"/>
              <a:sym typeface="Roboto"/>
            </a:endParaRPr>
          </a:p>
          <a:p>
            <a:pPr marL="0" lvl="0" indent="0" algn="l" rtl="0">
              <a:lnSpc>
                <a:spcPct val="100000"/>
              </a:lnSpc>
              <a:spcBef>
                <a:spcPts val="300"/>
              </a:spcBef>
              <a:spcAft>
                <a:spcPts val="0"/>
              </a:spcAft>
              <a:buNone/>
            </a:pPr>
            <a:r>
              <a:rPr lang="en">
                <a:solidFill>
                  <a:schemeClr val="dk1"/>
                </a:solidFill>
                <a:latin typeface="Roboto"/>
                <a:ea typeface="Roboto"/>
                <a:cs typeface="Roboto"/>
                <a:sym typeface="Roboto"/>
              </a:rPr>
              <a:t>needs to preview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bottom of a log file to see the last timestamp captured.</a:t>
            </a:r>
            <a:endParaRPr>
              <a:solidFill>
                <a:schemeClr val="dk1"/>
              </a:solidFill>
              <a:latin typeface="Roboto"/>
              <a:ea typeface="Roboto"/>
              <a:cs typeface="Roboto"/>
              <a:sym typeface="Roboto"/>
            </a:endParaRPr>
          </a:p>
        </p:txBody>
      </p:sp>
      <p:sp>
        <p:nvSpPr>
          <p:cNvPr id="1804" name="Google Shape;1804;p153"/>
          <p:cNvSpPr/>
          <p:nvPr/>
        </p:nvSpPr>
        <p:spPr>
          <a:xfrm flipH="1">
            <a:off x="2445350" y="1437425"/>
            <a:ext cx="155700" cy="14175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53"/>
          <p:cNvSpPr/>
          <p:nvPr/>
        </p:nvSpPr>
        <p:spPr>
          <a:xfrm>
            <a:off x="6435600" y="2156275"/>
            <a:ext cx="155700" cy="14175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More Less Head</a:t>
            </a:r>
            <a:r>
              <a:rPr lang="en" b="1">
                <a:latin typeface="Roboto"/>
                <a:ea typeface="Roboto"/>
                <a:cs typeface="Roboto"/>
                <a:sym typeface="Roboto"/>
              </a:rPr>
              <a:t> </a:t>
            </a:r>
            <a:r>
              <a:rPr lang="en"/>
              <a:t>and</a:t>
            </a:r>
            <a:r>
              <a:rPr lang="en" b="1">
                <a:latin typeface="Roboto"/>
                <a:ea typeface="Roboto"/>
                <a:cs typeface="Roboto"/>
                <a:sym typeface="Roboto"/>
              </a:rPr>
              <a:t> </a:t>
            </a:r>
            <a:r>
              <a:rPr lang="en" b="1">
                <a:latin typeface="Inconsolata"/>
                <a:ea typeface="Inconsolata"/>
                <a:cs typeface="Inconsolata"/>
                <a:sym typeface="Inconsolata"/>
              </a:rPr>
              <a:t>Tail</a:t>
            </a:r>
            <a:endParaRPr b="1">
              <a:latin typeface="Inconsolata"/>
              <a:ea typeface="Inconsolata"/>
              <a:cs typeface="Inconsolata"/>
              <a:sym typeface="Inconsolata"/>
            </a:endParaRPr>
          </a:p>
        </p:txBody>
      </p:sp>
      <p:sp>
        <p:nvSpPr>
          <p:cNvPr id="1811" name="Google Shape;1811;p154"/>
          <p:cNvSpPr txBox="1"/>
          <p:nvPr/>
        </p:nvSpPr>
        <p:spPr>
          <a:xfrm>
            <a:off x="30600" y="878300"/>
            <a:ext cx="8844000" cy="4236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To preview and scroll through a whole file, use the </a:t>
            </a:r>
            <a:r>
              <a:rPr lang="en" sz="1800" b="1">
                <a:latin typeface="Inconsolata"/>
                <a:ea typeface="Inconsolata"/>
                <a:cs typeface="Inconsolata"/>
                <a:sym typeface="Inconsolata"/>
              </a:rPr>
              <a:t>more</a:t>
            </a:r>
            <a:r>
              <a:rPr lang="en" sz="1800">
                <a:latin typeface="Roboto"/>
                <a:ea typeface="Roboto"/>
                <a:cs typeface="Roboto"/>
                <a:sym typeface="Roboto"/>
              </a:rPr>
              <a:t> or </a:t>
            </a:r>
            <a:r>
              <a:rPr lang="en" sz="1800" b="1">
                <a:latin typeface="Inconsolata"/>
                <a:ea typeface="Inconsolata"/>
                <a:cs typeface="Inconsolata"/>
                <a:sym typeface="Inconsolata"/>
              </a:rPr>
              <a:t>less</a:t>
            </a:r>
            <a:r>
              <a:rPr lang="en" sz="1800">
                <a:latin typeface="Roboto"/>
                <a:ea typeface="Roboto"/>
                <a:cs typeface="Roboto"/>
                <a:sym typeface="Roboto"/>
              </a:rPr>
              <a:t> commands.</a:t>
            </a:r>
            <a:endParaRPr sz="1800">
              <a:latin typeface="Roboto"/>
              <a:ea typeface="Roboto"/>
              <a:cs typeface="Roboto"/>
              <a:sym typeface="Roboto"/>
            </a:endParaRPr>
          </a:p>
        </p:txBody>
      </p:sp>
      <p:graphicFrame>
        <p:nvGraphicFramePr>
          <p:cNvPr id="1812" name="Google Shape;1812;p154"/>
          <p:cNvGraphicFramePr/>
          <p:nvPr/>
        </p:nvGraphicFramePr>
        <p:xfrm>
          <a:off x="483900" y="1474488"/>
          <a:ext cx="3000000" cy="3000000"/>
        </p:xfrm>
        <a:graphic>
          <a:graphicData uri="http://schemas.openxmlformats.org/drawingml/2006/table">
            <a:tbl>
              <a:tblPr>
                <a:noFill/>
                <a:tableStyleId>{299E1CDF-E2E3-40E3-B414-31E39DCFB590}</a:tableStyleId>
              </a:tblPr>
              <a:tblGrid>
                <a:gridCol w="1004675">
                  <a:extLst>
                    <a:ext uri="{9D8B030D-6E8A-4147-A177-3AD203B41FA5}">
                      <a16:colId xmlns:a16="http://schemas.microsoft.com/office/drawing/2014/main" val="20000"/>
                    </a:ext>
                  </a:extLst>
                </a:gridCol>
                <a:gridCol w="7386000">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more</a:t>
                      </a:r>
                      <a:endParaRPr sz="20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View a file one page at a time. Space bar moves you to the next page.</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less</a:t>
                      </a:r>
                      <a:endParaRPr sz="2000">
                        <a:solidFill>
                          <a:schemeClr val="lt1"/>
                        </a:solidFill>
                        <a:latin typeface="Inconsolata"/>
                        <a:ea typeface="Inconsolata"/>
                        <a:cs typeface="Inconsolata"/>
                        <a:sym typeface="Inconsolata"/>
                      </a:endParaRPr>
                    </a:p>
                  </a:txBody>
                  <a:tcPr marL="182875" marR="18287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Similar to </a:t>
                      </a:r>
                      <a:r>
                        <a:rPr lang="en" sz="1600">
                          <a:solidFill>
                            <a:schemeClr val="dk1"/>
                          </a:solidFill>
                          <a:latin typeface="Inconsolata"/>
                          <a:ea typeface="Inconsolata"/>
                          <a:cs typeface="Inconsolata"/>
                          <a:sym typeface="Inconsolata"/>
                        </a:rPr>
                        <a:t>more,</a:t>
                      </a:r>
                      <a:r>
                        <a:rPr lang="en" sz="1600">
                          <a:solidFill>
                            <a:schemeClr val="dk1"/>
                          </a:solidFill>
                          <a:latin typeface="Roboto"/>
                          <a:ea typeface="Roboto"/>
                          <a:cs typeface="Roboto"/>
                          <a:sym typeface="Roboto"/>
                        </a:rPr>
                        <a:t> but it allows more flexibility.  You can scroll forward and  backward one line at a time, and it supports horizontal scrolling.</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1813" name="Google Shape;1813;p154"/>
          <p:cNvSpPr txBox="1"/>
          <p:nvPr/>
        </p:nvSpPr>
        <p:spPr>
          <a:xfrm>
            <a:off x="0" y="2848925"/>
            <a:ext cx="8905200" cy="4236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To preview a file by a certain number of lines, use the </a:t>
            </a:r>
            <a:r>
              <a:rPr lang="en" sz="1800" b="1">
                <a:latin typeface="Inconsolata"/>
                <a:ea typeface="Inconsolata"/>
                <a:cs typeface="Inconsolata"/>
                <a:sym typeface="Inconsolata"/>
              </a:rPr>
              <a:t>head</a:t>
            </a:r>
            <a:r>
              <a:rPr lang="en" sz="1800">
                <a:latin typeface="Roboto"/>
                <a:ea typeface="Roboto"/>
                <a:cs typeface="Roboto"/>
                <a:sym typeface="Roboto"/>
              </a:rPr>
              <a:t> or </a:t>
            </a:r>
            <a:r>
              <a:rPr lang="en" sz="1800" b="1">
                <a:latin typeface="Inconsolata"/>
                <a:ea typeface="Inconsolata"/>
                <a:cs typeface="Inconsolata"/>
                <a:sym typeface="Inconsolata"/>
              </a:rPr>
              <a:t>tail</a:t>
            </a:r>
            <a:r>
              <a:rPr lang="en" sz="1800">
                <a:latin typeface="Roboto"/>
                <a:ea typeface="Roboto"/>
                <a:cs typeface="Roboto"/>
                <a:sym typeface="Roboto"/>
              </a:rPr>
              <a:t> commands.</a:t>
            </a:r>
            <a:endParaRPr sz="1800">
              <a:latin typeface="Roboto"/>
              <a:ea typeface="Roboto"/>
              <a:cs typeface="Roboto"/>
              <a:sym typeface="Roboto"/>
            </a:endParaRPr>
          </a:p>
        </p:txBody>
      </p:sp>
      <p:graphicFrame>
        <p:nvGraphicFramePr>
          <p:cNvPr id="1814" name="Google Shape;1814;p154"/>
          <p:cNvGraphicFramePr/>
          <p:nvPr/>
        </p:nvGraphicFramePr>
        <p:xfrm>
          <a:off x="483900" y="3400288"/>
          <a:ext cx="3000000" cy="3000000"/>
        </p:xfrm>
        <a:graphic>
          <a:graphicData uri="http://schemas.openxmlformats.org/drawingml/2006/table">
            <a:tbl>
              <a:tblPr>
                <a:noFill/>
                <a:tableStyleId>{299E1CDF-E2E3-40E3-B414-31E39DCFB590}</a:tableStyleId>
              </a:tblPr>
              <a:tblGrid>
                <a:gridCol w="1004675">
                  <a:extLst>
                    <a:ext uri="{9D8B030D-6E8A-4147-A177-3AD203B41FA5}">
                      <a16:colId xmlns:a16="http://schemas.microsoft.com/office/drawing/2014/main" val="20000"/>
                    </a:ext>
                  </a:extLst>
                </a:gridCol>
                <a:gridCol w="7386000">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head</a:t>
                      </a:r>
                      <a:endParaRPr sz="2000">
                        <a:solidFill>
                          <a:schemeClr val="lt1"/>
                        </a:solidFill>
                        <a:latin typeface="Inconsolata"/>
                        <a:ea typeface="Inconsolata"/>
                        <a:cs typeface="Inconsolata"/>
                        <a:sym typeface="Inconsolata"/>
                      </a:endParaRPr>
                    </a:p>
                  </a:txBody>
                  <a:tcPr marL="182875" marR="18287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Displays the top 10 lines of a file.</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tail</a:t>
                      </a:r>
                      <a:endParaRPr sz="2000">
                        <a:solidFill>
                          <a:schemeClr val="lt1"/>
                        </a:solidFill>
                        <a:latin typeface="Inconsolata"/>
                        <a:ea typeface="Inconsolata"/>
                        <a:cs typeface="Inconsolata"/>
                        <a:sym typeface="Inconsolata"/>
                      </a:endParaRPr>
                    </a:p>
                  </a:txBody>
                  <a:tcPr marL="182875" marR="18287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Displays the bottom 10 lines of a file.</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1815" name="Google Shape;1815;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Modifying the Preview</a:t>
            </a:r>
            <a:endParaRPr/>
          </a:p>
        </p:txBody>
      </p:sp>
      <p:sp>
        <p:nvSpPr>
          <p:cNvPr id="1821" name="Google Shape;1821;p1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lt1"/>
                </a:solidFill>
                <a:highlight>
                  <a:schemeClr val="dk1"/>
                </a:highlight>
                <a:latin typeface="Inconsolata"/>
                <a:ea typeface="Inconsolata"/>
                <a:cs typeface="Inconsolata"/>
                <a:sym typeface="Inconsolata"/>
              </a:rPr>
              <a:t>head</a:t>
            </a:r>
            <a:r>
              <a:rPr lang="en">
                <a:solidFill>
                  <a:schemeClr val="dk1"/>
                </a:solidFill>
              </a:rPr>
              <a:t> and </a:t>
            </a:r>
            <a:r>
              <a:rPr lang="en">
                <a:solidFill>
                  <a:schemeClr val="lt1"/>
                </a:solidFill>
                <a:highlight>
                  <a:schemeClr val="dk1"/>
                </a:highlight>
                <a:latin typeface="Inconsolata"/>
                <a:ea typeface="Inconsolata"/>
                <a:cs typeface="Inconsolata"/>
                <a:sym typeface="Inconsolata"/>
              </a:rPr>
              <a:t>tail</a:t>
            </a:r>
            <a:r>
              <a:rPr lang="en">
                <a:solidFill>
                  <a:schemeClr val="dk1"/>
                </a:solidFill>
              </a:rPr>
              <a:t> preview 10 lines by default. This number can be changed easily.</a:t>
            </a:r>
            <a:endParaRPr/>
          </a:p>
        </p:txBody>
      </p:sp>
      <p:sp>
        <p:nvSpPr>
          <p:cNvPr id="1822" name="Google Shape;1822;p155"/>
          <p:cNvSpPr txBox="1">
            <a:spLocks noGrp="1"/>
          </p:cNvSpPr>
          <p:nvPr>
            <p:ph type="subTitle" idx="2"/>
          </p:nvPr>
        </p:nvSpPr>
        <p:spPr>
          <a:xfrm>
            <a:off x="175" y="49477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23" name="Google Shape;1823;p155"/>
          <p:cNvSpPr txBox="1">
            <a:spLocks noGrp="1"/>
          </p:cNvSpPr>
          <p:nvPr>
            <p:ph type="body" idx="3"/>
          </p:nvPr>
        </p:nvSpPr>
        <p:spPr>
          <a:xfrm>
            <a:off x="165325" y="1881675"/>
            <a:ext cx="2556600" cy="451200"/>
          </a:xfrm>
          <a:prstGeom prst="rect">
            <a:avLst/>
          </a:prstGeom>
        </p:spPr>
        <p:txBody>
          <a:bodyPr spcFirstLastPara="1" wrap="square" lIns="91425" tIns="91425" rIns="0" bIns="91425" anchor="t" anchorCtr="0">
            <a:noAutofit/>
          </a:bodyPr>
          <a:lstStyle/>
          <a:p>
            <a:pPr marL="0" lvl="0" indent="0" algn="r" rtl="0">
              <a:lnSpc>
                <a:spcPct val="115000"/>
              </a:lnSpc>
              <a:spcBef>
                <a:spcPts val="0"/>
              </a:spcBef>
              <a:spcAft>
                <a:spcPts val="1000"/>
              </a:spcAft>
              <a:buNone/>
            </a:pPr>
            <a:r>
              <a:rPr lang="en" sz="1800">
                <a:solidFill>
                  <a:schemeClr val="dk1"/>
                </a:solidFill>
              </a:rPr>
              <a:t>The syntax for </a:t>
            </a:r>
            <a:r>
              <a:rPr lang="en" sz="1800">
                <a:solidFill>
                  <a:schemeClr val="lt1"/>
                </a:solidFill>
                <a:highlight>
                  <a:schemeClr val="dk1"/>
                </a:highlight>
                <a:latin typeface="Inconsolata"/>
                <a:ea typeface="Inconsolata"/>
                <a:cs typeface="Inconsolata"/>
                <a:sym typeface="Inconsolata"/>
              </a:rPr>
              <a:t>head</a:t>
            </a:r>
            <a:r>
              <a:rPr lang="en" sz="1800">
                <a:solidFill>
                  <a:schemeClr val="dk1"/>
                </a:solidFill>
              </a:rPr>
              <a:t> is:</a:t>
            </a:r>
            <a:endParaRPr>
              <a:solidFill>
                <a:schemeClr val="dk1"/>
              </a:solidFill>
              <a:latin typeface="Inconsolata"/>
              <a:ea typeface="Inconsolata"/>
              <a:cs typeface="Inconsolata"/>
              <a:sym typeface="Inconsolata"/>
            </a:endParaRPr>
          </a:p>
        </p:txBody>
      </p:sp>
      <p:sp>
        <p:nvSpPr>
          <p:cNvPr id="1824" name="Google Shape;1824;p155"/>
          <p:cNvSpPr txBox="1">
            <a:spLocks noGrp="1"/>
          </p:cNvSpPr>
          <p:nvPr>
            <p:ph type="body" idx="3"/>
          </p:nvPr>
        </p:nvSpPr>
        <p:spPr>
          <a:xfrm>
            <a:off x="2869200" y="1668975"/>
            <a:ext cx="5478300" cy="765300"/>
          </a:xfrm>
          <a:prstGeom prst="rect">
            <a:avLst/>
          </a:prstGeom>
          <a:solidFill>
            <a:srgbClr val="000000"/>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600">
                <a:solidFill>
                  <a:schemeClr val="lt1"/>
                </a:solidFill>
                <a:latin typeface="Inconsolata"/>
                <a:ea typeface="Inconsolata"/>
                <a:cs typeface="Inconsolata"/>
                <a:sym typeface="Inconsolata"/>
              </a:rPr>
              <a:t>head -number file</a:t>
            </a:r>
            <a:endParaRPr sz="3600">
              <a:solidFill>
                <a:schemeClr val="lt1"/>
              </a:solidFill>
              <a:latin typeface="Inconsolata"/>
              <a:ea typeface="Inconsolata"/>
              <a:cs typeface="Inconsolata"/>
              <a:sym typeface="Inconsolata"/>
            </a:endParaRPr>
          </a:p>
        </p:txBody>
      </p:sp>
      <p:sp>
        <p:nvSpPr>
          <p:cNvPr id="1825" name="Google Shape;1825;p155"/>
          <p:cNvSpPr txBox="1">
            <a:spLocks noGrp="1"/>
          </p:cNvSpPr>
          <p:nvPr>
            <p:ph type="body" idx="3"/>
          </p:nvPr>
        </p:nvSpPr>
        <p:spPr>
          <a:xfrm>
            <a:off x="165325" y="2770875"/>
            <a:ext cx="2556600" cy="451200"/>
          </a:xfrm>
          <a:prstGeom prst="rect">
            <a:avLst/>
          </a:prstGeom>
        </p:spPr>
        <p:txBody>
          <a:bodyPr spcFirstLastPara="1" wrap="square" lIns="91425" tIns="91425" rIns="0" bIns="91425" anchor="t" anchorCtr="0">
            <a:noAutofit/>
          </a:bodyPr>
          <a:lstStyle/>
          <a:p>
            <a:pPr marL="0" lvl="0" indent="0" algn="r" rtl="0">
              <a:spcBef>
                <a:spcPts val="0"/>
              </a:spcBef>
              <a:spcAft>
                <a:spcPts val="0"/>
              </a:spcAft>
              <a:buClr>
                <a:schemeClr val="dk1"/>
              </a:buClr>
              <a:buSzPts val="1100"/>
              <a:buFont typeface="Arial"/>
              <a:buNone/>
            </a:pPr>
            <a:r>
              <a:rPr lang="en" sz="1800" b="1">
                <a:solidFill>
                  <a:schemeClr val="dk1"/>
                </a:solidFill>
              </a:rPr>
              <a:t>For example:</a:t>
            </a:r>
            <a:endParaRPr sz="1800">
              <a:solidFill>
                <a:schemeClr val="dk1"/>
              </a:solidFill>
              <a:latin typeface="Inconsolata"/>
              <a:ea typeface="Inconsolata"/>
              <a:cs typeface="Inconsolata"/>
              <a:sym typeface="Inconsolata"/>
            </a:endParaRPr>
          </a:p>
        </p:txBody>
      </p:sp>
      <p:sp>
        <p:nvSpPr>
          <p:cNvPr id="1826" name="Google Shape;1826;p155"/>
          <p:cNvSpPr txBox="1">
            <a:spLocks noGrp="1"/>
          </p:cNvSpPr>
          <p:nvPr>
            <p:ph type="body" idx="3"/>
          </p:nvPr>
        </p:nvSpPr>
        <p:spPr>
          <a:xfrm>
            <a:off x="2869200" y="2658200"/>
            <a:ext cx="5478300" cy="765300"/>
          </a:xfrm>
          <a:prstGeom prst="rect">
            <a:avLst/>
          </a:prstGeom>
          <a:solidFill>
            <a:srgbClr val="000000"/>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600">
                <a:solidFill>
                  <a:schemeClr val="lt1"/>
                </a:solidFill>
                <a:latin typeface="Inconsolata"/>
                <a:ea typeface="Inconsolata"/>
                <a:cs typeface="Inconsolata"/>
                <a:sym typeface="Inconsolata"/>
              </a:rPr>
              <a:t>head -50 logfile.txt</a:t>
            </a:r>
            <a:endParaRPr sz="3600">
              <a:solidFill>
                <a:schemeClr val="lt1"/>
              </a:solidFill>
              <a:latin typeface="Inconsolata"/>
              <a:ea typeface="Inconsolata"/>
              <a:cs typeface="Inconsolata"/>
              <a:sym typeface="Inconsolata"/>
            </a:endParaRPr>
          </a:p>
        </p:txBody>
      </p:sp>
      <p:sp>
        <p:nvSpPr>
          <p:cNvPr id="1827" name="Google Shape;1827;p155"/>
          <p:cNvSpPr txBox="1">
            <a:spLocks noGrp="1"/>
          </p:cNvSpPr>
          <p:nvPr>
            <p:ph type="body" idx="3"/>
          </p:nvPr>
        </p:nvSpPr>
        <p:spPr>
          <a:xfrm>
            <a:off x="2869200" y="3647425"/>
            <a:ext cx="5757300" cy="8430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en" sz="1800">
                <a:solidFill>
                  <a:schemeClr val="dk1"/>
                </a:solidFill>
              </a:rPr>
              <a:t>shows the top 50 lines in </a:t>
            </a:r>
            <a:r>
              <a:rPr lang="en" sz="1800">
                <a:solidFill>
                  <a:schemeClr val="lt1"/>
                </a:solidFill>
                <a:highlight>
                  <a:schemeClr val="dk1"/>
                </a:highlight>
                <a:latin typeface="Inconsolata Medium"/>
                <a:ea typeface="Inconsolata Medium"/>
                <a:cs typeface="Inconsolata Medium"/>
                <a:sym typeface="Inconsolata Medium"/>
              </a:rPr>
              <a:t>logfile.txt</a:t>
            </a:r>
            <a:r>
              <a:rPr lang="en" sz="1800">
                <a:solidFill>
                  <a:schemeClr val="dk1"/>
                </a:solidFill>
              </a:rPr>
              <a:t>.</a:t>
            </a:r>
            <a:endParaRPr sz="1800">
              <a:solidFill>
                <a:schemeClr val="dk1"/>
              </a:solidFill>
            </a:endParaRPr>
          </a:p>
          <a:p>
            <a:pPr marL="0" lvl="0" indent="0" algn="l" rtl="0">
              <a:lnSpc>
                <a:spcPct val="115000"/>
              </a:lnSpc>
              <a:spcBef>
                <a:spcPts val="0"/>
              </a:spcBef>
              <a:spcAft>
                <a:spcPts val="0"/>
              </a:spcAft>
              <a:buNone/>
            </a:pPr>
            <a:r>
              <a:rPr lang="en" sz="1800">
                <a:solidFill>
                  <a:schemeClr val="dk1"/>
                </a:solidFill>
              </a:rPr>
              <a:t>The same syntax applies for the tail command.</a:t>
            </a:r>
            <a:endParaRPr sz="1800">
              <a:solidFill>
                <a:schemeClr val="dk1"/>
              </a:solidFill>
            </a:endParaRPr>
          </a:p>
        </p:txBody>
      </p:sp>
      <p:sp>
        <p:nvSpPr>
          <p:cNvPr id="1828" name="Google Shape;1828;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834" name="Google Shape;1834;p1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Scenario</a:t>
            </a:r>
            <a:endParaRPr/>
          </a:p>
        </p:txBody>
      </p:sp>
      <p:sp>
        <p:nvSpPr>
          <p:cNvPr id="1835" name="Google Shape;1835;p15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At ACME Corp, we’ve been asked to examine several potential evidence files.</a:t>
            </a:r>
            <a:endParaRPr sz="1600"/>
          </a:p>
        </p:txBody>
      </p:sp>
      <p:sp>
        <p:nvSpPr>
          <p:cNvPr id="1836" name="Google Shape;1836;p156"/>
          <p:cNvSpPr txBox="1">
            <a:spLocks noGrp="1"/>
          </p:cNvSpPr>
          <p:nvPr>
            <p:ph type="subTitle" idx="2"/>
          </p:nvPr>
        </p:nvSpPr>
        <p:spPr>
          <a:xfrm>
            <a:off x="0" y="1400375"/>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t>Our manager provided a directory, </a:t>
            </a:r>
            <a:r>
              <a:rPr lang="en">
                <a:solidFill>
                  <a:schemeClr val="dk2"/>
                </a:solidFill>
                <a:highlight>
                  <a:schemeClr val="dk1"/>
                </a:highlight>
                <a:latin typeface="Inconsolata Medium"/>
                <a:ea typeface="Inconsolata Medium"/>
                <a:cs typeface="Inconsolata Medium"/>
                <a:sym typeface="Inconsolata Medium"/>
              </a:rPr>
              <a:t>evidence_directory</a:t>
            </a:r>
            <a:r>
              <a:rPr lang="en"/>
              <a:t>, containing four files: </a:t>
            </a:r>
            <a:endParaRPr/>
          </a:p>
          <a:p>
            <a:pPr marL="0" lvl="0" indent="0" algn="l" rtl="0">
              <a:spcBef>
                <a:spcPts val="0"/>
              </a:spcBef>
              <a:spcAft>
                <a:spcPts val="0"/>
              </a:spcAft>
              <a:buClr>
                <a:schemeClr val="dk1"/>
              </a:buClr>
              <a:buSzPts val="1100"/>
              <a:buFont typeface="Arial"/>
              <a:buNone/>
            </a:pPr>
            <a:r>
              <a:rPr lang="en">
                <a:solidFill>
                  <a:schemeClr val="lt1"/>
                </a:solidFill>
                <a:highlight>
                  <a:schemeClr val="dk1"/>
                </a:highlight>
                <a:latin typeface="Inconsolata Medium"/>
                <a:ea typeface="Inconsolata Medium"/>
                <a:cs typeface="Inconsolata Medium"/>
                <a:sym typeface="Inconsolata Medium"/>
              </a:rPr>
              <a:t>File1</a:t>
            </a:r>
            <a:r>
              <a:rPr lang="en"/>
              <a:t>, </a:t>
            </a:r>
            <a:r>
              <a:rPr lang="en">
                <a:solidFill>
                  <a:schemeClr val="lt1"/>
                </a:solidFill>
                <a:highlight>
                  <a:schemeClr val="dk1"/>
                </a:highlight>
                <a:latin typeface="Inconsolata Medium"/>
                <a:ea typeface="Inconsolata Medium"/>
                <a:cs typeface="Inconsolata Medium"/>
                <a:sym typeface="Inconsolata Medium"/>
              </a:rPr>
              <a:t>File2</a:t>
            </a:r>
            <a:r>
              <a:rPr lang="en"/>
              <a:t>, </a:t>
            </a:r>
            <a:r>
              <a:rPr lang="en">
                <a:solidFill>
                  <a:schemeClr val="lt1"/>
                </a:solidFill>
                <a:highlight>
                  <a:schemeClr val="dk1"/>
                </a:highlight>
                <a:latin typeface="Inconsolata Medium"/>
                <a:ea typeface="Inconsolata Medium"/>
                <a:cs typeface="Inconsolata Medium"/>
                <a:sym typeface="Inconsolata Medium"/>
              </a:rPr>
              <a:t>File3</a:t>
            </a:r>
            <a:r>
              <a:rPr lang="en"/>
              <a:t>, </a:t>
            </a:r>
            <a:r>
              <a:rPr lang="en">
                <a:solidFill>
                  <a:schemeClr val="lt1"/>
                </a:solidFill>
                <a:highlight>
                  <a:schemeClr val="dk1"/>
                </a:highlight>
                <a:latin typeface="Inconsolata Medium"/>
                <a:ea typeface="Inconsolata Medium"/>
                <a:cs typeface="Inconsolata Medium"/>
                <a:sym typeface="Inconsolata Medium"/>
              </a:rPr>
              <a:t>File4</a:t>
            </a:r>
            <a:r>
              <a:rPr lang="en"/>
              <a:t>.</a:t>
            </a:r>
            <a:endParaRPr/>
          </a:p>
        </p:txBody>
      </p:sp>
      <p:sp>
        <p:nvSpPr>
          <p:cNvPr id="1837" name="Google Shape;1837;p156"/>
          <p:cNvSpPr txBox="1">
            <a:spLocks noGrp="1"/>
          </p:cNvSpPr>
          <p:nvPr>
            <p:ph type="subTitle" idx="3"/>
          </p:nvPr>
        </p:nvSpPr>
        <p:spPr>
          <a:xfrm>
            <a:off x="0" y="2233538"/>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These files were pulled from a secret computer at Wonka. They should be access logs showing who has logged in to that computer.</a:t>
            </a:r>
            <a:endParaRPr/>
          </a:p>
        </p:txBody>
      </p:sp>
      <p:sp>
        <p:nvSpPr>
          <p:cNvPr id="1838" name="Google Shape;1838;p156"/>
          <p:cNvSpPr txBox="1">
            <a:spLocks noGrp="1"/>
          </p:cNvSpPr>
          <p:nvPr>
            <p:ph type="subTitle" idx="4"/>
          </p:nvPr>
        </p:nvSpPr>
        <p:spPr>
          <a:xfrm>
            <a:off x="0" y="30762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We’ll use the preview commands to determine which files are actually access logs.</a:t>
            </a:r>
            <a:endParaRPr/>
          </a:p>
        </p:txBody>
      </p:sp>
      <p:sp>
        <p:nvSpPr>
          <p:cNvPr id="1839" name="Google Shape;1839;p156"/>
          <p:cNvSpPr txBox="1">
            <a:spLocks noGrp="1"/>
          </p:cNvSpPr>
          <p:nvPr>
            <p:ph type="subTitle" idx="5"/>
          </p:nvPr>
        </p:nvSpPr>
        <p:spPr>
          <a:xfrm>
            <a:off x="0" y="3916563"/>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Once we determine which are access logs, we’ll document the last timestamp in the file.</a:t>
            </a:r>
            <a:endParaRPr/>
          </a:p>
        </p:txBody>
      </p:sp>
      <p:sp>
        <p:nvSpPr>
          <p:cNvPr id="1840" name="Google Shape;1840;p156"/>
          <p:cNvSpPr txBox="1">
            <a:spLocks noGrp="1"/>
          </p:cNvSpPr>
          <p:nvPr>
            <p:ph type="subTitle" idx="6"/>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Let’s Review</a:t>
            </a:r>
            <a:endParaRPr/>
          </a:p>
        </p:txBody>
      </p:sp>
      <p:sp>
        <p:nvSpPr>
          <p:cNvPr id="1846" name="Google Shape;1846;p15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does each command do?</a:t>
            </a:r>
            <a:endParaRPr/>
          </a:p>
        </p:txBody>
      </p:sp>
      <p:sp>
        <p:nvSpPr>
          <p:cNvPr id="1847" name="Google Shape;1847;p1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848" name="Google Shape;1848;p157"/>
          <p:cNvGraphicFramePr/>
          <p:nvPr/>
        </p:nvGraphicFramePr>
        <p:xfrm>
          <a:off x="444750" y="127136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more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less</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head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tail</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-number</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bl>
          </a:graphicData>
        </a:graphic>
      </p:graphicFrame>
      <p:sp>
        <p:nvSpPr>
          <p:cNvPr id="1849" name="Google Shape;1849;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Let’s Review</a:t>
            </a:r>
            <a:endParaRPr/>
          </a:p>
        </p:txBody>
      </p:sp>
      <p:sp>
        <p:nvSpPr>
          <p:cNvPr id="1855" name="Google Shape;1855;p15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does each command do?</a:t>
            </a:r>
            <a:endParaRPr/>
          </a:p>
        </p:txBody>
      </p:sp>
      <p:sp>
        <p:nvSpPr>
          <p:cNvPr id="1856" name="Google Shape;1856;p1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857" name="Google Shape;1857;p158"/>
          <p:cNvGraphicFramePr/>
          <p:nvPr/>
        </p:nvGraphicFramePr>
        <p:xfrm>
          <a:off x="444750" y="1271363"/>
          <a:ext cx="3000000" cy="3000000"/>
        </p:xfrm>
        <a:graphic>
          <a:graphicData uri="http://schemas.openxmlformats.org/drawingml/2006/table">
            <a:tbl>
              <a:tblPr>
                <a:noFill/>
                <a:tableStyleId>{299E1CDF-E2E3-40E3-B414-31E39DCFB590}</a:tableStyleId>
              </a:tblPr>
              <a:tblGrid>
                <a:gridCol w="1510775">
                  <a:extLst>
                    <a:ext uri="{9D8B030D-6E8A-4147-A177-3AD203B41FA5}">
                      <a16:colId xmlns:a16="http://schemas.microsoft.com/office/drawing/2014/main" val="20000"/>
                    </a:ext>
                  </a:extLst>
                </a:gridCol>
                <a:gridCol w="687307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more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 a file page-by-page. Space bar moves you to the next page.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less</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Similar to more, but allows you to scroll up and down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head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Previews the top 10 lines of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tail</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Previews the bottom 10 lines of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-number</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Added after head or tail to change the number of lines previewed.</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bl>
          </a:graphicData>
        </a:graphic>
      </p:graphicFrame>
      <p:sp>
        <p:nvSpPr>
          <p:cNvPr id="1858" name="Google Shape;1858;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59"/>
          <p:cNvSpPr txBox="1">
            <a:spLocks noGrp="1"/>
          </p:cNvSpPr>
          <p:nvPr>
            <p:ph type="title"/>
          </p:nvPr>
        </p:nvSpPr>
        <p:spPr>
          <a:xfrm>
            <a:off x="1400" y="274875"/>
            <a:ext cx="81432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000">
                <a:solidFill>
                  <a:schemeClr val="dk1"/>
                </a:solidFill>
              </a:rPr>
              <a:t>Activity: Oh Henry, What Did You Do?</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You continue in your role as security analyst at Wonka Corp.</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Your manager identified two employees who may be working with Slugworth—Henry and Ruth—and quickly pulled some files from their computers. </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must preview the files to determine which have readable text data that can be used for analysis.</a:t>
            </a:r>
            <a:endParaRPr sz="1800">
              <a:solidFill>
                <a:schemeClr val="dk1"/>
              </a:solidFill>
              <a:latin typeface="Roboto"/>
              <a:ea typeface="Roboto"/>
              <a:cs typeface="Roboto"/>
              <a:sym typeface="Roboto"/>
            </a:endParaRPr>
          </a:p>
          <a:p>
            <a:pPr marL="0" lvl="0" indent="0" algn="l" rtl="0">
              <a:spcBef>
                <a:spcPts val="800"/>
              </a:spcBef>
              <a:spcAft>
                <a:spcPts val="0"/>
              </a:spcAft>
              <a:buNone/>
            </a:pPr>
            <a:endParaRPr/>
          </a:p>
        </p:txBody>
      </p:sp>
      <p:sp>
        <p:nvSpPr>
          <p:cNvPr id="1864" name="Google Shape;1864;p1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65" name="Google Shape;1865;p159"/>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15 Minutes</a:t>
            </a:r>
            <a:endParaRPr/>
          </a:p>
        </p:txBody>
      </p:sp>
      <p:sp>
        <p:nvSpPr>
          <p:cNvPr id="1866" name="Google Shape;1866;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pic>
        <p:nvPicPr>
          <p:cNvPr id="1328" name="Google Shape;1328;p106"/>
          <p:cNvPicPr preferRelativeResize="0"/>
          <p:nvPr/>
        </p:nvPicPr>
        <p:blipFill rotWithShape="1">
          <a:blip r:embed="rId3">
            <a:alphaModFix/>
          </a:blip>
          <a:srcRect t="9496" b="6015"/>
          <a:stretch/>
        </p:blipFill>
        <p:spPr>
          <a:xfrm>
            <a:off x="-24825" y="-21050"/>
            <a:ext cx="9168825" cy="5164550"/>
          </a:xfrm>
          <a:prstGeom prst="rect">
            <a:avLst/>
          </a:prstGeom>
          <a:noFill/>
          <a:ln>
            <a:noFill/>
          </a:ln>
        </p:spPr>
      </p:pic>
      <p:sp>
        <p:nvSpPr>
          <p:cNvPr id="1329" name="Google Shape;1329;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cxnSp>
        <p:nvCxnSpPr>
          <p:cNvPr id="1330" name="Google Shape;1330;p1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31" name="Google Shape;1331;p106"/>
          <p:cNvSpPr/>
          <p:nvPr/>
        </p:nvSpPr>
        <p:spPr>
          <a:xfrm>
            <a:off x="574450" y="397400"/>
            <a:ext cx="3291300" cy="3303900"/>
          </a:xfrm>
          <a:prstGeom prst="ellipse">
            <a:avLst/>
          </a:prstGeom>
          <a:solidFill>
            <a:srgbClr val="FFFBBB">
              <a:alpha val="83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6"/>
          <p:cNvSpPr txBox="1"/>
          <p:nvPr/>
        </p:nvSpPr>
        <p:spPr>
          <a:xfrm>
            <a:off x="574550" y="1125050"/>
            <a:ext cx="3291300" cy="1848600"/>
          </a:xfrm>
          <a:prstGeom prst="rect">
            <a:avLst/>
          </a:prstGeom>
          <a:noFill/>
          <a:ln>
            <a:noFill/>
          </a:ln>
        </p:spPr>
        <p:txBody>
          <a:bodyPr spcFirstLastPara="1" wrap="square" lIns="274300" tIns="0" rIns="274300" bIns="0" anchor="t" anchorCtr="0">
            <a:noAutofit/>
          </a:bodyPr>
          <a:lstStyle/>
          <a:p>
            <a:pPr marL="0" lvl="0" indent="0" algn="ctr" rtl="0">
              <a:spcBef>
                <a:spcPts val="0"/>
              </a:spcBef>
              <a:spcAft>
                <a:spcPts val="0"/>
              </a:spcAft>
              <a:buClr>
                <a:schemeClr val="dk1"/>
              </a:buClr>
              <a:buSzPts val="1100"/>
              <a:buFont typeface="Arial"/>
              <a:buNone/>
            </a:pPr>
            <a:r>
              <a:rPr lang="en" sz="1900">
                <a:latin typeface="Roboto"/>
                <a:ea typeface="Roboto"/>
                <a:cs typeface="Roboto"/>
                <a:sym typeface="Roboto"/>
              </a:rPr>
              <a:t>Today, we will </a:t>
            </a:r>
            <a:br>
              <a:rPr lang="en" sz="1900">
                <a:latin typeface="Roboto"/>
                <a:ea typeface="Roboto"/>
                <a:cs typeface="Roboto"/>
                <a:sym typeface="Roboto"/>
              </a:rPr>
            </a:br>
            <a:r>
              <a:rPr lang="en" sz="1900">
                <a:latin typeface="Roboto"/>
                <a:ea typeface="Roboto"/>
                <a:cs typeface="Roboto"/>
                <a:sym typeface="Roboto"/>
              </a:rPr>
              <a:t>complete common computer tasks.</a:t>
            </a:r>
            <a:endParaRPr sz="1900">
              <a:latin typeface="Roboto"/>
              <a:ea typeface="Roboto"/>
              <a:cs typeface="Roboto"/>
              <a:sym typeface="Roboto"/>
            </a:endParaRPr>
          </a:p>
          <a:p>
            <a:pPr marL="0" lvl="0" indent="0" algn="ctr" rtl="0">
              <a:spcBef>
                <a:spcPts val="1000"/>
              </a:spcBef>
              <a:spcAft>
                <a:spcPts val="0"/>
              </a:spcAft>
              <a:buNone/>
            </a:pPr>
            <a:r>
              <a:rPr lang="en" sz="1900">
                <a:latin typeface="Roboto"/>
                <a:ea typeface="Roboto"/>
                <a:cs typeface="Roboto"/>
                <a:sym typeface="Roboto"/>
              </a:rPr>
              <a:t>But rather than using our computer’s GUI, we will use the command line.</a:t>
            </a:r>
            <a:endParaRPr sz="1900">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72" name="Google Shape;1872;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78" name="Google Shape;1878;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61</a:t>
            </a:fld>
            <a:endParaRPr sz="6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1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Streams and the </a:t>
            </a:r>
            <a:r>
              <a:rPr lang="en" b="1">
                <a:solidFill>
                  <a:schemeClr val="dk1"/>
                </a:solidFill>
                <a:highlight>
                  <a:schemeClr val="lt1"/>
                </a:highlight>
                <a:latin typeface="Inconsolata"/>
                <a:ea typeface="Inconsolata"/>
                <a:cs typeface="Inconsolata"/>
                <a:sym typeface="Inconsolata"/>
              </a:rPr>
              <a:t>cat</a:t>
            </a:r>
            <a:r>
              <a:rPr lang="en"/>
              <a:t> Command</a:t>
            </a:r>
            <a:endParaRPr/>
          </a:p>
        </p:txBody>
      </p:sp>
      <p:sp>
        <p:nvSpPr>
          <p:cNvPr id="1884" name="Google Shape;1884;p1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85" name="Google Shape;1885;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1890" name="Google Shape;1890;p163"/>
          <p:cNvPicPr preferRelativeResize="0"/>
          <p:nvPr/>
        </p:nvPicPr>
        <p:blipFill rotWithShape="1">
          <a:blip r:embed="rId3">
            <a:alphaModFix/>
          </a:blip>
          <a:srcRect b="15832"/>
          <a:stretch/>
        </p:blipFill>
        <p:spPr>
          <a:xfrm>
            <a:off x="-12300" y="0"/>
            <a:ext cx="9168599" cy="5143501"/>
          </a:xfrm>
          <a:prstGeom prst="rect">
            <a:avLst/>
          </a:prstGeom>
          <a:noFill/>
          <a:ln>
            <a:noFill/>
          </a:ln>
        </p:spPr>
      </p:pic>
      <p:sp>
        <p:nvSpPr>
          <p:cNvPr id="1891" name="Google Shape;1891;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1892" name="Google Shape;1892;p1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93" name="Google Shape;1893;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a:t>
            </a:r>
            <a:r>
              <a:rPr lang="en" b="1">
                <a:latin typeface="Inconsolata"/>
                <a:ea typeface="Inconsolata"/>
                <a:cs typeface="Inconsolata"/>
                <a:sym typeface="Inconsolata"/>
              </a:rPr>
              <a:t>cat</a:t>
            </a:r>
            <a:r>
              <a:rPr lang="en"/>
              <a:t> Command</a:t>
            </a:r>
            <a:endParaRPr/>
          </a:p>
        </p:txBody>
      </p:sp>
      <p:cxnSp>
        <p:nvCxnSpPr>
          <p:cNvPr id="1894" name="Google Shape;1894;p163"/>
          <p:cNvCxnSpPr/>
          <p:nvPr/>
        </p:nvCxnSpPr>
        <p:spPr>
          <a:xfrm>
            <a:off x="274375" y="640080"/>
            <a:ext cx="2901000" cy="0"/>
          </a:xfrm>
          <a:prstGeom prst="straightConnector1">
            <a:avLst/>
          </a:prstGeom>
          <a:noFill/>
          <a:ln w="9525" cap="flat" cmpd="sng">
            <a:solidFill>
              <a:schemeClr val="dk2"/>
            </a:solidFill>
            <a:prstDash val="solid"/>
            <a:round/>
            <a:headEnd type="none" w="med" len="med"/>
            <a:tailEnd type="none" w="med" len="med"/>
          </a:ln>
        </p:spPr>
      </p:cxnSp>
      <p:sp>
        <p:nvSpPr>
          <p:cNvPr id="1895" name="Google Shape;1895;p163"/>
          <p:cNvSpPr txBox="1">
            <a:spLocks noGrp="1"/>
          </p:cNvSpPr>
          <p:nvPr>
            <p:ph type="subTitle" idx="1"/>
          </p:nvPr>
        </p:nvSpPr>
        <p:spPr>
          <a:xfrm>
            <a:off x="0" y="675975"/>
            <a:ext cx="2906400" cy="1139400"/>
          </a:xfrm>
          <a:prstGeom prst="rect">
            <a:avLst/>
          </a:prstGeom>
          <a:noFill/>
          <a:ln>
            <a:noFill/>
          </a:ln>
        </p:spPr>
        <p:txBody>
          <a:bodyPr spcFirstLastPara="1" wrap="square" lIns="457200" tIns="91425" rIns="0" bIns="91425" anchor="t" anchorCtr="0">
            <a:noAutofit/>
          </a:bodyPr>
          <a:lstStyle/>
          <a:p>
            <a:pPr marL="0" lvl="0" indent="0" algn="l" rtl="0">
              <a:lnSpc>
                <a:spcPct val="120000"/>
              </a:lnSpc>
              <a:spcBef>
                <a:spcPts val="0"/>
              </a:spcBef>
              <a:spcAft>
                <a:spcPts val="1200"/>
              </a:spcAft>
              <a:buNone/>
            </a:pPr>
            <a:r>
              <a:rPr lang="en"/>
              <a:t>Security and IT professionals often have to combine files.</a:t>
            </a:r>
            <a:endParaRPr/>
          </a:p>
        </p:txBody>
      </p:sp>
      <p:sp>
        <p:nvSpPr>
          <p:cNvPr id="1896" name="Google Shape;1896;p163"/>
          <p:cNvSpPr/>
          <p:nvPr/>
        </p:nvSpPr>
        <p:spPr>
          <a:xfrm>
            <a:off x="2288725" y="3046475"/>
            <a:ext cx="4566900" cy="1350600"/>
          </a:xfrm>
          <a:prstGeom prst="roundRect">
            <a:avLst>
              <a:gd name="adj" fmla="val 4546"/>
            </a:avLst>
          </a:prstGeom>
          <a:solidFill>
            <a:srgbClr val="FFFFFF">
              <a:alpha val="92180"/>
            </a:srgbClr>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latin typeface="Roboto"/>
                <a:ea typeface="Roboto"/>
                <a:cs typeface="Roboto"/>
                <a:sym typeface="Roboto"/>
              </a:rPr>
              <a:t>For example:</a:t>
            </a:r>
            <a:endParaRPr sz="1600" b="1">
              <a:solidFill>
                <a:schemeClr val="dk1"/>
              </a:solidFill>
              <a:latin typeface="Roboto"/>
              <a:ea typeface="Roboto"/>
              <a:cs typeface="Roboto"/>
              <a:sym typeface="Roboto"/>
            </a:endParaRPr>
          </a:p>
          <a:p>
            <a:pPr marL="0" lvl="0" indent="0" algn="l" rtl="0">
              <a:spcBef>
                <a:spcPts val="300"/>
              </a:spcBef>
              <a:spcAft>
                <a:spcPts val="0"/>
              </a:spcAft>
              <a:buClr>
                <a:schemeClr val="dk1"/>
              </a:buClr>
              <a:buSzPts val="1100"/>
              <a:buFont typeface="Arial"/>
              <a:buNone/>
            </a:pPr>
            <a:r>
              <a:rPr lang="en">
                <a:solidFill>
                  <a:schemeClr val="dk1"/>
                </a:solidFill>
                <a:latin typeface="Roboto"/>
                <a:ea typeface="Roboto"/>
                <a:cs typeface="Roboto"/>
                <a:sym typeface="Roboto"/>
              </a:rPr>
              <a:t>A security professional needs to combine several of the same type of log file into a single log file.</a:t>
            </a:r>
            <a:endParaRPr>
              <a:solidFill>
                <a:schemeClr val="dk1"/>
              </a:solidFill>
              <a:latin typeface="Roboto"/>
              <a:ea typeface="Roboto"/>
              <a:cs typeface="Roboto"/>
              <a:sym typeface="Roboto"/>
            </a:endParaRPr>
          </a:p>
          <a:p>
            <a:pPr marL="0" lvl="0" indent="0" algn="l" rtl="0">
              <a:spcBef>
                <a:spcPts val="800"/>
              </a:spcBef>
              <a:spcAft>
                <a:spcPts val="800"/>
              </a:spcAft>
              <a:buNone/>
            </a:pPr>
            <a:r>
              <a:rPr lang="en">
                <a:solidFill>
                  <a:schemeClr val="dk1"/>
                </a:solidFill>
                <a:latin typeface="Roboto"/>
                <a:ea typeface="Roboto"/>
                <a:cs typeface="Roboto"/>
                <a:sym typeface="Roboto"/>
              </a:rPr>
              <a:t>We can use the cat command to complete this task.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164"/>
          <p:cNvSpPr txBox="1">
            <a:spLocks noGrp="1"/>
          </p:cNvSpPr>
          <p:nvPr>
            <p:ph type="body" idx="3"/>
          </p:nvPr>
        </p:nvSpPr>
        <p:spPr>
          <a:xfrm>
            <a:off x="62975" y="1639272"/>
            <a:ext cx="9144000" cy="1377900"/>
          </a:xfrm>
          <a:prstGeom prst="rect">
            <a:avLst/>
          </a:prstGeom>
        </p:spPr>
        <p:txBody>
          <a:bodyPr spcFirstLastPara="1" wrap="square" lIns="457200" tIns="0" rIns="457200" bIns="914400" anchor="t" anchorCtr="0">
            <a:noAutofit/>
          </a:bodyPr>
          <a:lstStyle/>
          <a:p>
            <a:pPr marL="457200" lvl="0" indent="-342900" algn="l" rtl="0">
              <a:lnSpc>
                <a:spcPct val="150000"/>
              </a:lnSpc>
              <a:spcBef>
                <a:spcPts val="300"/>
              </a:spcBef>
              <a:spcAft>
                <a:spcPts val="0"/>
              </a:spcAft>
              <a:buSzPts val="1800"/>
              <a:buChar char="●"/>
            </a:pPr>
            <a:r>
              <a:rPr lang="en" sz="1800">
                <a:solidFill>
                  <a:srgbClr val="24292E"/>
                </a:solidFill>
              </a:rPr>
              <a:t>To combine </a:t>
            </a:r>
            <a:r>
              <a:rPr lang="en" sz="1800">
                <a:solidFill>
                  <a:schemeClr val="lt1"/>
                </a:solidFill>
                <a:highlight>
                  <a:srgbClr val="000000"/>
                </a:highlight>
                <a:latin typeface="Inconsolata"/>
                <a:ea typeface="Inconsolata"/>
                <a:cs typeface="Inconsolata"/>
                <a:sym typeface="Inconsolata"/>
              </a:rPr>
              <a:t> 1.txt</a:t>
            </a:r>
            <a:r>
              <a:rPr lang="en" sz="1800">
                <a:solidFill>
                  <a:srgbClr val="FFFFFF"/>
                </a:solidFill>
                <a:highlight>
                  <a:srgbClr val="000000"/>
                </a:highlight>
                <a:latin typeface="Inconsolata"/>
                <a:ea typeface="Inconsolata"/>
                <a:cs typeface="Inconsolata"/>
                <a:sym typeface="Inconsolata"/>
              </a:rPr>
              <a:t> </a:t>
            </a:r>
            <a:r>
              <a:rPr lang="en" sz="1800">
                <a:solidFill>
                  <a:srgbClr val="24292E"/>
                </a:solidFill>
                <a:latin typeface="Arial"/>
                <a:ea typeface="Arial"/>
                <a:cs typeface="Arial"/>
                <a:sym typeface="Arial"/>
              </a:rPr>
              <a:t> </a:t>
            </a:r>
            <a:r>
              <a:rPr lang="en" sz="1800">
                <a:solidFill>
                  <a:srgbClr val="24292E"/>
                </a:solidFill>
              </a:rPr>
              <a:t>and</a:t>
            </a:r>
            <a:r>
              <a:rPr lang="en" sz="1800">
                <a:solidFill>
                  <a:srgbClr val="24292E"/>
                </a:solidFill>
                <a:latin typeface="Arial"/>
                <a:ea typeface="Arial"/>
                <a:cs typeface="Arial"/>
                <a:sym typeface="Arial"/>
              </a:rPr>
              <a:t> </a:t>
            </a:r>
            <a:r>
              <a:rPr lang="en" sz="1800">
                <a:solidFill>
                  <a:srgbClr val="24292E"/>
                </a:solidFill>
              </a:rPr>
              <a:t> </a:t>
            </a:r>
            <a:r>
              <a:rPr lang="en" sz="1800">
                <a:solidFill>
                  <a:srgbClr val="4CFF41"/>
                </a:solidFill>
                <a:highlight>
                  <a:schemeClr val="dk1"/>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2.txt</a:t>
            </a:r>
            <a:r>
              <a:rPr lang="en" sz="1800">
                <a:solidFill>
                  <a:srgbClr val="4CFF41"/>
                </a:solidFill>
                <a:highlight>
                  <a:schemeClr val="dk1"/>
                </a:highlight>
                <a:latin typeface="Inconsolata"/>
                <a:ea typeface="Inconsolata"/>
                <a:cs typeface="Inconsolata"/>
                <a:sym typeface="Inconsolata"/>
              </a:rPr>
              <a:t> </a:t>
            </a:r>
            <a:r>
              <a:rPr lang="en" sz="1800">
                <a:solidFill>
                  <a:srgbClr val="24292E"/>
                </a:solidFill>
              </a:rPr>
              <a:t>, run</a:t>
            </a:r>
            <a:r>
              <a:rPr lang="en" sz="1800">
                <a:solidFill>
                  <a:srgbClr val="24292E"/>
                </a:solidFill>
                <a:latin typeface="Arial"/>
                <a:ea typeface="Arial"/>
                <a:cs typeface="Arial"/>
                <a:sym typeface="Arial"/>
              </a:rPr>
              <a:t> </a:t>
            </a:r>
            <a:r>
              <a:rPr lang="en" sz="1800">
                <a:solidFill>
                  <a:srgbClr val="4CFF41"/>
                </a:solidFill>
                <a:highlight>
                  <a:srgbClr val="000000"/>
                </a:highlight>
                <a:latin typeface="Inconsolata"/>
                <a:ea typeface="Inconsolata"/>
                <a:cs typeface="Inconsolata"/>
                <a:sym typeface="Inconsolata"/>
              </a:rPr>
              <a:t> </a:t>
            </a:r>
            <a:r>
              <a:rPr lang="en" sz="1800">
                <a:solidFill>
                  <a:schemeClr val="lt1"/>
                </a:solidFill>
                <a:highlight>
                  <a:srgbClr val="000000"/>
                </a:highlight>
                <a:latin typeface="Inconsolata"/>
                <a:ea typeface="Inconsolata"/>
                <a:cs typeface="Inconsolata"/>
                <a:sym typeface="Inconsolata"/>
              </a:rPr>
              <a:t>cat</a:t>
            </a:r>
            <a:r>
              <a:rPr lang="en" sz="1800">
                <a:solidFill>
                  <a:schemeClr val="lt1"/>
                </a:solidFill>
                <a:highlight>
                  <a:srgbClr val="000000"/>
                </a:highlight>
              </a:rPr>
              <a:t> </a:t>
            </a:r>
            <a:r>
              <a:rPr lang="en" sz="1800">
                <a:solidFill>
                  <a:schemeClr val="lt1"/>
                </a:solidFill>
                <a:highlight>
                  <a:srgbClr val="000000"/>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1.txt 2.txt</a:t>
            </a:r>
            <a:r>
              <a:rPr lang="en" sz="1800">
                <a:solidFill>
                  <a:srgbClr val="4CFF41"/>
                </a:solidFill>
                <a:highlight>
                  <a:schemeClr val="dk1"/>
                </a:highlight>
                <a:latin typeface="Inconsolata"/>
                <a:ea typeface="Inconsolata"/>
                <a:cs typeface="Inconsolata"/>
                <a:sym typeface="Inconsolata"/>
              </a:rPr>
              <a:t> </a:t>
            </a:r>
            <a:r>
              <a:rPr lang="en" sz="1600"/>
              <a:t>.</a:t>
            </a:r>
            <a:r>
              <a:rPr lang="en" sz="1600">
                <a:solidFill>
                  <a:srgbClr val="4CFF41"/>
                </a:solidFill>
                <a:highlight>
                  <a:schemeClr val="dk1"/>
                </a:highlight>
                <a:latin typeface="Inconsolata"/>
                <a:ea typeface="Inconsolata"/>
                <a:cs typeface="Inconsolata"/>
                <a:sym typeface="Inconsolata"/>
              </a:rPr>
              <a:t> </a:t>
            </a:r>
            <a:r>
              <a:rPr lang="en" sz="1600">
                <a:solidFill>
                  <a:srgbClr val="FFFFFF"/>
                </a:solidFill>
                <a:highlight>
                  <a:schemeClr val="dk1"/>
                </a:highlight>
                <a:latin typeface="Inconsolata"/>
                <a:ea typeface="Inconsolata"/>
                <a:cs typeface="Inconsolata"/>
                <a:sym typeface="Inconsolata"/>
              </a:rPr>
              <a:t> </a:t>
            </a:r>
            <a:r>
              <a:rPr lang="en" sz="1600">
                <a:solidFill>
                  <a:srgbClr val="24292E"/>
                </a:solidFill>
                <a:latin typeface="Arial"/>
                <a:ea typeface="Arial"/>
                <a:cs typeface="Arial"/>
                <a:sym typeface="Arial"/>
              </a:rPr>
              <a:t> </a:t>
            </a:r>
            <a:endParaRPr sz="1600">
              <a:solidFill>
                <a:srgbClr val="24292E"/>
              </a:solidFill>
              <a:latin typeface="Arial"/>
              <a:ea typeface="Arial"/>
              <a:cs typeface="Arial"/>
              <a:sym typeface="Arial"/>
            </a:endParaRPr>
          </a:p>
          <a:p>
            <a:pPr marL="457200" lvl="0" indent="-342900" algn="l" rtl="0">
              <a:lnSpc>
                <a:spcPct val="150000"/>
              </a:lnSpc>
              <a:spcBef>
                <a:spcPts val="1000"/>
              </a:spcBef>
              <a:spcAft>
                <a:spcPts val="0"/>
              </a:spcAft>
              <a:buSzPts val="1800"/>
              <a:buChar char="●"/>
            </a:pPr>
            <a:r>
              <a:rPr lang="en" sz="1800">
                <a:solidFill>
                  <a:srgbClr val="24292E"/>
                </a:solidFill>
              </a:rPr>
              <a:t>This displays the combined results of </a:t>
            </a:r>
            <a:r>
              <a:rPr lang="en" sz="1800">
                <a:solidFill>
                  <a:srgbClr val="4CFF41"/>
                </a:solidFill>
                <a:highlight>
                  <a:schemeClr val="dk1"/>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1.txt</a:t>
            </a:r>
            <a:r>
              <a:rPr lang="en" sz="1800">
                <a:solidFill>
                  <a:srgbClr val="4CFF41"/>
                </a:solidFill>
                <a:highlight>
                  <a:schemeClr val="dk1"/>
                </a:highlight>
                <a:latin typeface="Inconsolata"/>
                <a:ea typeface="Inconsolata"/>
                <a:cs typeface="Inconsolata"/>
                <a:sym typeface="Inconsolata"/>
              </a:rPr>
              <a:t> </a:t>
            </a:r>
            <a:r>
              <a:rPr lang="en" sz="1800">
                <a:solidFill>
                  <a:srgbClr val="24292E"/>
                </a:solidFill>
                <a:latin typeface="Arial"/>
                <a:ea typeface="Arial"/>
                <a:cs typeface="Arial"/>
                <a:sym typeface="Arial"/>
              </a:rPr>
              <a:t> </a:t>
            </a:r>
            <a:r>
              <a:rPr lang="en" sz="1800">
                <a:solidFill>
                  <a:srgbClr val="24292E"/>
                </a:solidFill>
              </a:rPr>
              <a:t>and</a:t>
            </a:r>
            <a:r>
              <a:rPr lang="en" sz="1800">
                <a:solidFill>
                  <a:srgbClr val="24292E"/>
                </a:solidFill>
                <a:latin typeface="Arial"/>
                <a:ea typeface="Arial"/>
                <a:cs typeface="Arial"/>
                <a:sym typeface="Arial"/>
              </a:rPr>
              <a:t> </a:t>
            </a:r>
            <a:r>
              <a:rPr lang="en" sz="1800">
                <a:solidFill>
                  <a:srgbClr val="FFFFFF"/>
                </a:solidFill>
                <a:highlight>
                  <a:schemeClr val="dk1"/>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2.txt</a:t>
            </a:r>
            <a:r>
              <a:rPr lang="en" sz="1800">
                <a:solidFill>
                  <a:srgbClr val="FFFFFF"/>
                </a:solidFill>
                <a:highlight>
                  <a:schemeClr val="dk1"/>
                </a:highlight>
                <a:latin typeface="Inconsolata"/>
                <a:ea typeface="Inconsolata"/>
                <a:cs typeface="Inconsolata"/>
                <a:sym typeface="Inconsolata"/>
              </a:rPr>
              <a:t> </a:t>
            </a:r>
            <a:r>
              <a:rPr lang="en" sz="1800">
                <a:solidFill>
                  <a:srgbClr val="24292E"/>
                </a:solidFill>
                <a:latin typeface="Arial"/>
                <a:ea typeface="Arial"/>
                <a:cs typeface="Arial"/>
                <a:sym typeface="Arial"/>
              </a:rPr>
              <a:t> — </a:t>
            </a:r>
            <a:br>
              <a:rPr lang="en" sz="1800">
                <a:solidFill>
                  <a:srgbClr val="24292E"/>
                </a:solidFill>
                <a:latin typeface="Arial"/>
                <a:ea typeface="Arial"/>
                <a:cs typeface="Arial"/>
                <a:sym typeface="Arial"/>
              </a:rPr>
            </a:br>
            <a:r>
              <a:rPr lang="en" sz="1800">
                <a:solidFill>
                  <a:srgbClr val="24292E"/>
                </a:solidFill>
              </a:rPr>
              <a:t>but doesn't save the results beyond the command line.</a:t>
            </a:r>
            <a:endParaRPr sz="3600">
              <a:solidFill>
                <a:srgbClr val="24292E"/>
              </a:solidFill>
              <a:latin typeface="Courier New"/>
              <a:ea typeface="Courier New"/>
              <a:cs typeface="Courier New"/>
              <a:sym typeface="Courier New"/>
            </a:endParaRPr>
          </a:p>
        </p:txBody>
      </p:sp>
      <p:sp>
        <p:nvSpPr>
          <p:cNvPr id="1902" name="Google Shape;1902;p164"/>
          <p:cNvSpPr/>
          <p:nvPr/>
        </p:nvSpPr>
        <p:spPr>
          <a:xfrm>
            <a:off x="218700" y="895500"/>
            <a:ext cx="8706600" cy="586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The cat</a:t>
            </a:r>
            <a:r>
              <a:rPr lang="en"/>
              <a:t> Command</a:t>
            </a:r>
            <a:endParaRPr/>
          </a:p>
        </p:txBody>
      </p:sp>
      <p:sp>
        <p:nvSpPr>
          <p:cNvPr id="1904" name="Google Shape;1904;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05" name="Google Shape;1905;p164"/>
          <p:cNvSpPr txBox="1">
            <a:spLocks noGrp="1"/>
          </p:cNvSpPr>
          <p:nvPr>
            <p:ph type="body" idx="3"/>
          </p:nvPr>
        </p:nvSpPr>
        <p:spPr>
          <a:xfrm>
            <a:off x="454175" y="921900"/>
            <a:ext cx="8361600" cy="533700"/>
          </a:xfrm>
          <a:prstGeom prst="rect">
            <a:avLst/>
          </a:prstGeom>
        </p:spPr>
        <p:txBody>
          <a:bodyPr spcFirstLastPara="1" wrap="square" lIns="0" tIns="0" rIns="0" bIns="0" anchor="ctr" anchorCtr="0">
            <a:noAutofit/>
          </a:bodyPr>
          <a:lstStyle/>
          <a:p>
            <a:pPr marL="0" lvl="0" indent="0" algn="l" rtl="0">
              <a:lnSpc>
                <a:spcPct val="112000"/>
              </a:lnSpc>
              <a:spcBef>
                <a:spcPts val="0"/>
              </a:spcBef>
              <a:spcAft>
                <a:spcPts val="300"/>
              </a:spcAft>
              <a:buNone/>
            </a:pPr>
            <a:r>
              <a:rPr lang="en" sz="3000" b="1">
                <a:latin typeface="Inconsolata"/>
                <a:ea typeface="Inconsolata"/>
                <a:cs typeface="Inconsolata"/>
                <a:sym typeface="Inconsolata"/>
              </a:rPr>
              <a:t>cat</a:t>
            </a:r>
            <a:r>
              <a:rPr lang="en" sz="2000">
                <a:solidFill>
                  <a:srgbClr val="24292E"/>
                </a:solidFill>
                <a:latin typeface="Arial"/>
                <a:ea typeface="Arial"/>
                <a:cs typeface="Arial"/>
                <a:sym typeface="Arial"/>
              </a:rPr>
              <a:t> (</a:t>
            </a:r>
            <a:r>
              <a:rPr lang="en" sz="2000" i="1">
                <a:solidFill>
                  <a:srgbClr val="24292E"/>
                </a:solidFill>
              </a:rPr>
              <a:t>concatenate</a:t>
            </a:r>
            <a:r>
              <a:rPr lang="en" sz="2000">
                <a:solidFill>
                  <a:srgbClr val="24292E"/>
                </a:solidFill>
              </a:rPr>
              <a:t>): combines files and displays the results.</a:t>
            </a:r>
            <a:endParaRPr sz="2000"/>
          </a:p>
        </p:txBody>
      </p:sp>
      <p:grpSp>
        <p:nvGrpSpPr>
          <p:cNvPr id="1906" name="Google Shape;1906;p164"/>
          <p:cNvGrpSpPr/>
          <p:nvPr/>
        </p:nvGrpSpPr>
        <p:grpSpPr>
          <a:xfrm>
            <a:off x="1073250" y="3017250"/>
            <a:ext cx="6997500" cy="1733400"/>
            <a:chOff x="962125" y="3028650"/>
            <a:chExt cx="6997500" cy="1733400"/>
          </a:xfrm>
        </p:grpSpPr>
        <p:sp>
          <p:nvSpPr>
            <p:cNvPr id="1907" name="Google Shape;1907;p164"/>
            <p:cNvSpPr/>
            <p:nvPr/>
          </p:nvSpPr>
          <p:spPr>
            <a:xfrm>
              <a:off x="962125" y="3028650"/>
              <a:ext cx="6997500" cy="1733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8" name="Google Shape;1908;p164"/>
            <p:cNvGrpSpPr/>
            <p:nvPr/>
          </p:nvGrpSpPr>
          <p:grpSpPr>
            <a:xfrm>
              <a:off x="1398375" y="3292050"/>
              <a:ext cx="4817150" cy="1206600"/>
              <a:chOff x="1455238" y="3289650"/>
              <a:chExt cx="4817150" cy="1206600"/>
            </a:xfrm>
          </p:grpSpPr>
          <p:sp>
            <p:nvSpPr>
              <p:cNvPr id="1909" name="Google Shape;1909;p164"/>
              <p:cNvSpPr/>
              <p:nvPr/>
            </p:nvSpPr>
            <p:spPr>
              <a:xfrm>
                <a:off x="1455238" y="3289650"/>
                <a:ext cx="947400" cy="1206600"/>
              </a:xfrm>
              <a:prstGeom prst="foldedCorner">
                <a:avLst>
                  <a:gd name="adj" fmla="val 16667"/>
                </a:avLst>
              </a:prstGeom>
              <a:solidFill>
                <a:srgbClr val="FECF4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1.txt: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A B C D </a:t>
                </a:r>
                <a:endParaRPr/>
              </a:p>
            </p:txBody>
          </p:sp>
          <p:sp>
            <p:nvSpPr>
              <p:cNvPr id="1910" name="Google Shape;1910;p164"/>
              <p:cNvSpPr/>
              <p:nvPr/>
            </p:nvSpPr>
            <p:spPr>
              <a:xfrm>
                <a:off x="2609263" y="3289650"/>
                <a:ext cx="947400" cy="1206600"/>
              </a:xfrm>
              <a:prstGeom prst="foldedCorner">
                <a:avLst>
                  <a:gd name="adj" fmla="val 16667"/>
                </a:avLst>
              </a:prstGeom>
              <a:solidFill>
                <a:srgbClr val="00D6C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2.txt: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E F G H </a:t>
                </a:r>
                <a:endParaRPr/>
              </a:p>
            </p:txBody>
          </p:sp>
          <p:sp>
            <p:nvSpPr>
              <p:cNvPr id="1911" name="Google Shape;1911;p164"/>
              <p:cNvSpPr/>
              <p:nvPr/>
            </p:nvSpPr>
            <p:spPr>
              <a:xfrm>
                <a:off x="3917088" y="3410550"/>
                <a:ext cx="2355300" cy="826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None/>
                </a:pPr>
                <a:r>
                  <a:rPr lang="en" sz="1800">
                    <a:solidFill>
                      <a:schemeClr val="lt1"/>
                    </a:solidFill>
                    <a:latin typeface="Inconsolata"/>
                    <a:ea typeface="Inconsolata"/>
                    <a:cs typeface="Inconsolata"/>
                    <a:sym typeface="Inconsolata"/>
                  </a:rPr>
                  <a:t>cat 1.txt 2.txt</a:t>
                </a:r>
                <a:endParaRPr sz="1800">
                  <a:solidFill>
                    <a:schemeClr val="lt1"/>
                  </a:solidFill>
                  <a:latin typeface="Inconsolata"/>
                  <a:ea typeface="Inconsolata"/>
                  <a:cs typeface="Inconsolata"/>
                  <a:sym typeface="Inconsolata"/>
                </a:endParaRPr>
              </a:p>
            </p:txBody>
          </p:sp>
        </p:grpSp>
      </p:grpSp>
      <p:sp>
        <p:nvSpPr>
          <p:cNvPr id="1912" name="Google Shape;1912;p164"/>
          <p:cNvSpPr/>
          <p:nvPr/>
        </p:nvSpPr>
        <p:spPr>
          <a:xfrm>
            <a:off x="6692075" y="3411900"/>
            <a:ext cx="947400" cy="812400"/>
          </a:xfrm>
          <a:prstGeom prst="foldedCorner">
            <a:avLst>
              <a:gd name="adj" fmla="val 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nconsolata"/>
                <a:ea typeface="Inconsolata"/>
                <a:cs typeface="Inconsolata"/>
                <a:sym typeface="Inconsolata"/>
              </a:rPr>
              <a:t>A B C D </a:t>
            </a:r>
            <a:endParaRPr>
              <a:solidFill>
                <a:schemeClr val="lt1"/>
              </a:solidFill>
              <a:latin typeface="Inconsolata"/>
              <a:ea typeface="Inconsolata"/>
              <a:cs typeface="Inconsolata"/>
              <a:sym typeface="Inconsolata"/>
            </a:endParaRPr>
          </a:p>
          <a:p>
            <a:pPr marL="0" lvl="0" indent="0" algn="ctr" rtl="0">
              <a:spcBef>
                <a:spcPts val="0"/>
              </a:spcBef>
              <a:spcAft>
                <a:spcPts val="0"/>
              </a:spcAft>
              <a:buNone/>
            </a:pPr>
            <a:r>
              <a:rPr lang="en">
                <a:solidFill>
                  <a:schemeClr val="lt1"/>
                </a:solidFill>
                <a:latin typeface="Inconsolata"/>
                <a:ea typeface="Inconsolata"/>
                <a:cs typeface="Inconsolata"/>
                <a:sym typeface="Inconsolata"/>
              </a:rPr>
              <a:t>E F G H </a:t>
            </a:r>
            <a:endParaRPr>
              <a:solidFill>
                <a:schemeClr val="lt1"/>
              </a:solidFill>
              <a:latin typeface="Inconsolata"/>
              <a:ea typeface="Inconsolata"/>
              <a:cs typeface="Inconsolata"/>
              <a:sym typeface="Inconsolata"/>
            </a:endParaRPr>
          </a:p>
        </p:txBody>
      </p:sp>
      <p:sp>
        <p:nvSpPr>
          <p:cNvPr id="1913" name="Google Shape;1913;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165"/>
          <p:cNvSpPr/>
          <p:nvPr/>
        </p:nvSpPr>
        <p:spPr>
          <a:xfrm>
            <a:off x="218700" y="895500"/>
            <a:ext cx="8706600" cy="586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The cat</a:t>
            </a:r>
            <a:r>
              <a:rPr lang="en"/>
              <a:t> Command</a:t>
            </a:r>
            <a:endParaRPr/>
          </a:p>
        </p:txBody>
      </p:sp>
      <p:sp>
        <p:nvSpPr>
          <p:cNvPr id="1920" name="Google Shape;1920;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21" name="Google Shape;1921;p165"/>
          <p:cNvSpPr txBox="1">
            <a:spLocks noGrp="1"/>
          </p:cNvSpPr>
          <p:nvPr>
            <p:ph type="body" idx="3"/>
          </p:nvPr>
        </p:nvSpPr>
        <p:spPr>
          <a:xfrm>
            <a:off x="454175" y="921900"/>
            <a:ext cx="8361600" cy="533700"/>
          </a:xfrm>
          <a:prstGeom prst="rect">
            <a:avLst/>
          </a:prstGeom>
        </p:spPr>
        <p:txBody>
          <a:bodyPr spcFirstLastPara="1" wrap="square" lIns="0" tIns="0" rIns="0" bIns="0" anchor="ctr" anchorCtr="0">
            <a:noAutofit/>
          </a:bodyPr>
          <a:lstStyle/>
          <a:p>
            <a:pPr marL="0" lvl="0" indent="0" algn="l" rtl="0">
              <a:lnSpc>
                <a:spcPct val="112000"/>
              </a:lnSpc>
              <a:spcBef>
                <a:spcPts val="0"/>
              </a:spcBef>
              <a:spcAft>
                <a:spcPts val="300"/>
              </a:spcAft>
              <a:buNone/>
            </a:pPr>
            <a:r>
              <a:rPr lang="en" sz="3000" b="1">
                <a:latin typeface="Inconsolata"/>
                <a:ea typeface="Inconsolata"/>
                <a:cs typeface="Inconsolata"/>
                <a:sym typeface="Inconsolata"/>
              </a:rPr>
              <a:t>cat</a:t>
            </a:r>
            <a:r>
              <a:rPr lang="en" sz="2000">
                <a:solidFill>
                  <a:srgbClr val="24292E"/>
                </a:solidFill>
                <a:latin typeface="Arial"/>
                <a:ea typeface="Arial"/>
                <a:cs typeface="Arial"/>
                <a:sym typeface="Arial"/>
              </a:rPr>
              <a:t> is also used to simply view the contents of a single file: </a:t>
            </a:r>
            <a:endParaRPr sz="2000"/>
          </a:p>
        </p:txBody>
      </p:sp>
      <p:grpSp>
        <p:nvGrpSpPr>
          <p:cNvPr id="1922" name="Google Shape;1922;p165"/>
          <p:cNvGrpSpPr/>
          <p:nvPr/>
        </p:nvGrpSpPr>
        <p:grpSpPr>
          <a:xfrm>
            <a:off x="658975" y="2036025"/>
            <a:ext cx="6997500" cy="1733400"/>
            <a:chOff x="962125" y="3028650"/>
            <a:chExt cx="6997500" cy="1733400"/>
          </a:xfrm>
        </p:grpSpPr>
        <p:sp>
          <p:nvSpPr>
            <p:cNvPr id="1923" name="Google Shape;1923;p165"/>
            <p:cNvSpPr/>
            <p:nvPr/>
          </p:nvSpPr>
          <p:spPr>
            <a:xfrm>
              <a:off x="962125" y="3028650"/>
              <a:ext cx="6997500" cy="1733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4" name="Google Shape;1924;p165"/>
            <p:cNvGrpSpPr/>
            <p:nvPr/>
          </p:nvGrpSpPr>
          <p:grpSpPr>
            <a:xfrm>
              <a:off x="1763325" y="3292050"/>
              <a:ext cx="4452200" cy="1206600"/>
              <a:chOff x="1820188" y="3289650"/>
              <a:chExt cx="4452200" cy="1206600"/>
            </a:xfrm>
          </p:grpSpPr>
          <p:sp>
            <p:nvSpPr>
              <p:cNvPr id="1925" name="Google Shape;1925;p165"/>
              <p:cNvSpPr/>
              <p:nvPr/>
            </p:nvSpPr>
            <p:spPr>
              <a:xfrm>
                <a:off x="1820188" y="3289650"/>
                <a:ext cx="1439700" cy="1206600"/>
              </a:xfrm>
              <a:prstGeom prst="foldedCorner">
                <a:avLst>
                  <a:gd name="adj" fmla="val 16667"/>
                </a:avLst>
              </a:prstGeom>
              <a:solidFill>
                <a:srgbClr val="FF992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Readme.txt: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hello!</a:t>
                </a:r>
                <a:endParaRPr/>
              </a:p>
            </p:txBody>
          </p:sp>
          <p:sp>
            <p:nvSpPr>
              <p:cNvPr id="1926" name="Google Shape;1926;p165"/>
              <p:cNvSpPr/>
              <p:nvPr/>
            </p:nvSpPr>
            <p:spPr>
              <a:xfrm>
                <a:off x="3917088" y="3410550"/>
                <a:ext cx="2355300" cy="826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274300" tIns="91425" rIns="91425" bIns="91425" anchor="ctr" anchorCtr="0">
                <a:noAutofit/>
              </a:bodyPr>
              <a:lstStyle/>
              <a:p>
                <a:pPr marL="0" lvl="0" indent="0" algn="l" rtl="0">
                  <a:spcBef>
                    <a:spcPts val="0"/>
                  </a:spcBef>
                  <a:spcAft>
                    <a:spcPts val="0"/>
                  </a:spcAft>
                  <a:buNone/>
                </a:pPr>
                <a:r>
                  <a:rPr lang="en" sz="1800">
                    <a:solidFill>
                      <a:schemeClr val="lt1"/>
                    </a:solidFill>
                    <a:latin typeface="Inconsolata"/>
                    <a:ea typeface="Inconsolata"/>
                    <a:cs typeface="Inconsolata"/>
                    <a:sym typeface="Inconsolata"/>
                  </a:rPr>
                  <a:t>cat ReadMe.txt </a:t>
                </a:r>
                <a:endParaRPr sz="1800">
                  <a:solidFill>
                    <a:schemeClr val="lt1"/>
                  </a:solidFill>
                  <a:latin typeface="Inconsolata"/>
                  <a:ea typeface="Inconsolata"/>
                  <a:cs typeface="Inconsolata"/>
                  <a:sym typeface="Inconsolata"/>
                </a:endParaRPr>
              </a:p>
            </p:txBody>
          </p:sp>
        </p:grpSp>
      </p:grpSp>
      <p:sp>
        <p:nvSpPr>
          <p:cNvPr id="1927" name="Google Shape;1927;p165"/>
          <p:cNvSpPr/>
          <p:nvPr/>
        </p:nvSpPr>
        <p:spPr>
          <a:xfrm>
            <a:off x="6307350" y="2496525"/>
            <a:ext cx="947400" cy="812400"/>
          </a:xfrm>
          <a:prstGeom prst="foldedCorner">
            <a:avLst>
              <a:gd name="adj" fmla="val 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Inconsolata"/>
                <a:ea typeface="Inconsolata"/>
                <a:cs typeface="Inconsolata"/>
                <a:sym typeface="Inconsolata"/>
              </a:rPr>
              <a:t>hello! </a:t>
            </a:r>
            <a:endParaRPr sz="1600">
              <a:solidFill>
                <a:schemeClr val="lt1"/>
              </a:solidFill>
              <a:latin typeface="Inconsolata"/>
              <a:ea typeface="Inconsolata"/>
              <a:cs typeface="Inconsolata"/>
              <a:sym typeface="Inconsolata"/>
            </a:endParaRPr>
          </a:p>
        </p:txBody>
      </p:sp>
      <p:sp>
        <p:nvSpPr>
          <p:cNvPr id="1928" name="Google Shape;1928;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166"/>
          <p:cNvSpPr txBox="1">
            <a:spLocks noGrp="1"/>
          </p:cNvSpPr>
          <p:nvPr>
            <p:ph type="title"/>
          </p:nvPr>
        </p:nvSpPr>
        <p:spPr>
          <a:xfrm>
            <a:off x="25" y="274800"/>
            <a:ext cx="86751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solidFill>
                  <a:schemeClr val="lt1"/>
                </a:solidFill>
              </a:rPr>
              <a:t>This command</a:t>
            </a:r>
            <a:r>
              <a:rPr lang="en">
                <a:solidFill>
                  <a:srgbClr val="00C8E9"/>
                </a:solidFill>
              </a:rPr>
              <a:t> does not </a:t>
            </a:r>
            <a:r>
              <a:rPr lang="en">
                <a:solidFill>
                  <a:schemeClr val="lt1"/>
                </a:solidFill>
              </a:rPr>
              <a:t>save </a:t>
            </a:r>
            <a:br>
              <a:rPr lang="en">
                <a:solidFill>
                  <a:schemeClr val="lt1"/>
                </a:solidFill>
              </a:rPr>
            </a:br>
            <a:r>
              <a:rPr lang="en">
                <a:solidFill>
                  <a:schemeClr val="lt1"/>
                </a:solidFill>
              </a:rPr>
              <a:t>the results. </a:t>
            </a:r>
            <a:endParaRPr>
              <a:solidFill>
                <a:schemeClr val="lt1"/>
              </a:solidFill>
            </a:endParaRPr>
          </a:p>
          <a:p>
            <a:pPr marL="0" lvl="0" indent="0" algn="l" rtl="0">
              <a:spcBef>
                <a:spcPts val="1000"/>
              </a:spcBef>
              <a:spcAft>
                <a:spcPts val="0"/>
              </a:spcAft>
              <a:buNone/>
            </a:pPr>
            <a:r>
              <a:rPr lang="en"/>
              <a:t>To save results of the </a:t>
            </a:r>
            <a:r>
              <a:rPr lang="en">
                <a:solidFill>
                  <a:schemeClr val="dk1"/>
                </a:solidFill>
                <a:highlight>
                  <a:schemeClr val="lt1"/>
                </a:highlight>
                <a:latin typeface="Inconsolata Medium"/>
                <a:ea typeface="Inconsolata Medium"/>
                <a:cs typeface="Inconsolata Medium"/>
                <a:sym typeface="Inconsolata Medium"/>
              </a:rPr>
              <a:t>cat</a:t>
            </a:r>
            <a:r>
              <a:rPr lang="en"/>
              <a:t> command, you have to redirect the </a:t>
            </a:r>
            <a:r>
              <a:rPr lang="en">
                <a:solidFill>
                  <a:schemeClr val="lt1"/>
                </a:solidFill>
              </a:rPr>
              <a:t>data stream</a:t>
            </a:r>
            <a:r>
              <a:rPr lang="en"/>
              <a:t>.</a:t>
            </a:r>
            <a:endParaRPr/>
          </a:p>
        </p:txBody>
      </p:sp>
      <p:sp>
        <p:nvSpPr>
          <p:cNvPr id="1934" name="Google Shape;1934;p1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35" name="Google Shape;1935;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1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41" name="Google Shape;1941;p167"/>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spcBef>
                <a:spcPts val="0"/>
              </a:spcBef>
              <a:spcAft>
                <a:spcPts val="0"/>
              </a:spcAft>
              <a:buNone/>
            </a:pPr>
            <a:r>
              <a:rPr lang="en" sz="3600"/>
              <a:t>A </a:t>
            </a:r>
            <a:r>
              <a:rPr lang="en" sz="3600" b="1">
                <a:highlight>
                  <a:srgbClr val="FFFF00"/>
                </a:highlight>
              </a:rPr>
              <a:t>data stream</a:t>
            </a:r>
            <a:r>
              <a:rPr lang="en" sz="3600"/>
              <a:t> describes channels of data as they are processed and moved through a system. </a:t>
            </a:r>
            <a:endParaRPr sz="3600"/>
          </a:p>
        </p:txBody>
      </p:sp>
      <p:sp>
        <p:nvSpPr>
          <p:cNvPr id="1942" name="Google Shape;1942;p1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pic>
        <p:nvPicPr>
          <p:cNvPr id="1947" name="Google Shape;1947;p168"/>
          <p:cNvPicPr preferRelativeResize="0"/>
          <p:nvPr/>
        </p:nvPicPr>
        <p:blipFill rotWithShape="1">
          <a:blip r:embed="rId3">
            <a:alphaModFix/>
          </a:blip>
          <a:srcRect l="1229" t="13971" r="1229"/>
          <a:stretch/>
        </p:blipFill>
        <p:spPr>
          <a:xfrm>
            <a:off x="0" y="0"/>
            <a:ext cx="9168600" cy="5143499"/>
          </a:xfrm>
          <a:prstGeom prst="rect">
            <a:avLst/>
          </a:prstGeom>
          <a:noFill/>
          <a:ln>
            <a:noFill/>
          </a:ln>
        </p:spPr>
      </p:pic>
      <p:sp>
        <p:nvSpPr>
          <p:cNvPr id="1948" name="Google Shape;1948;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68</a:t>
            </a:fld>
            <a:endParaRPr>
              <a:solidFill>
                <a:schemeClr val="lt1"/>
              </a:solidFill>
            </a:endParaRPr>
          </a:p>
        </p:txBody>
      </p:sp>
      <p:sp>
        <p:nvSpPr>
          <p:cNvPr id="1949" name="Google Shape;1949;p168"/>
          <p:cNvSpPr txBox="1">
            <a:spLocks noGrp="1"/>
          </p:cNvSpPr>
          <p:nvPr>
            <p:ph type="subTitle" idx="1"/>
          </p:nvPr>
        </p:nvSpPr>
        <p:spPr>
          <a:xfrm>
            <a:off x="-16300" y="508550"/>
            <a:ext cx="9168600" cy="1265400"/>
          </a:xfrm>
          <a:prstGeom prst="rect">
            <a:avLst/>
          </a:prstGeom>
          <a:noFill/>
          <a:ln>
            <a:noFill/>
          </a:ln>
        </p:spPr>
        <p:txBody>
          <a:bodyPr spcFirstLastPara="1" wrap="square" lIns="457200" tIns="91425" rIns="457200" bIns="0" anchor="t" anchorCtr="0">
            <a:noAutofit/>
          </a:bodyPr>
          <a:lstStyle/>
          <a:p>
            <a:pPr marL="0" lvl="0" indent="0" algn="ctr" rtl="0">
              <a:lnSpc>
                <a:spcPct val="100000"/>
              </a:lnSpc>
              <a:spcBef>
                <a:spcPts val="0"/>
              </a:spcBef>
              <a:spcAft>
                <a:spcPts val="1200"/>
              </a:spcAft>
              <a:buNone/>
            </a:pPr>
            <a:r>
              <a:rPr lang="en" sz="3000">
                <a:solidFill>
                  <a:schemeClr val="lt1"/>
                </a:solidFill>
                <a:latin typeface="Roboto Light"/>
                <a:ea typeface="Roboto Light"/>
                <a:cs typeface="Roboto Light"/>
                <a:sym typeface="Roboto Light"/>
              </a:rPr>
              <a:t>Data streams are used to move data from</a:t>
            </a:r>
            <a:br>
              <a:rPr lang="en" sz="3000">
                <a:solidFill>
                  <a:schemeClr val="lt1"/>
                </a:solidFill>
                <a:latin typeface="Roboto Light"/>
                <a:ea typeface="Roboto Light"/>
                <a:cs typeface="Roboto Light"/>
                <a:sym typeface="Roboto Light"/>
              </a:rPr>
            </a:br>
            <a:r>
              <a:rPr lang="en" sz="3000">
                <a:solidFill>
                  <a:schemeClr val="lt1"/>
                </a:solidFill>
                <a:latin typeface="Roboto Light"/>
                <a:ea typeface="Roboto Light"/>
                <a:cs typeface="Roboto Light"/>
                <a:sym typeface="Roboto Light"/>
              </a:rPr>
              <a:t>one process or program to another.</a:t>
            </a:r>
            <a:endParaRPr sz="3000">
              <a:solidFill>
                <a:schemeClr val="lt1"/>
              </a:solidFill>
              <a:latin typeface="Roboto Light"/>
              <a:ea typeface="Roboto Light"/>
              <a:cs typeface="Roboto Light"/>
              <a:sym typeface="Robo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i="1">
                <a:latin typeface="Roboto"/>
                <a:ea typeface="Roboto"/>
                <a:cs typeface="Roboto"/>
                <a:sym typeface="Roboto"/>
              </a:rPr>
              <a:t>stdin </a:t>
            </a:r>
            <a:r>
              <a:rPr lang="en"/>
              <a:t>and</a:t>
            </a:r>
            <a:r>
              <a:rPr lang="en" b="1" i="1">
                <a:latin typeface="Roboto"/>
                <a:ea typeface="Roboto"/>
                <a:cs typeface="Roboto"/>
                <a:sym typeface="Roboto"/>
              </a:rPr>
              <a:t> stdout</a:t>
            </a:r>
            <a:endParaRPr b="1" i="1">
              <a:latin typeface="Roboto"/>
              <a:ea typeface="Roboto"/>
              <a:cs typeface="Roboto"/>
              <a:sym typeface="Roboto"/>
            </a:endParaRPr>
          </a:p>
        </p:txBody>
      </p:sp>
      <p:sp>
        <p:nvSpPr>
          <p:cNvPr id="1955" name="Google Shape;1955;p169"/>
          <p:cNvSpPr txBox="1">
            <a:spLocks noGrp="1"/>
          </p:cNvSpPr>
          <p:nvPr>
            <p:ph type="subTitle" idx="1"/>
          </p:nvPr>
        </p:nvSpPr>
        <p:spPr>
          <a:xfrm>
            <a:off x="0" y="675975"/>
            <a:ext cx="9144000" cy="364800"/>
          </a:xfrm>
          <a:prstGeom prst="rect">
            <a:avLst/>
          </a:prstGeom>
        </p:spPr>
        <p:txBody>
          <a:bodyPr spcFirstLastPara="1" wrap="square" lIns="0" tIns="91425" rIns="91425" bIns="91425" anchor="t" anchorCtr="0">
            <a:noAutofit/>
          </a:bodyPr>
          <a:lstStyle/>
          <a:p>
            <a:pPr marL="457200" lvl="0" indent="0" algn="l" rtl="0">
              <a:lnSpc>
                <a:spcPct val="100000"/>
              </a:lnSpc>
              <a:spcBef>
                <a:spcPts val="0"/>
              </a:spcBef>
              <a:spcAft>
                <a:spcPts val="0"/>
              </a:spcAft>
              <a:buNone/>
            </a:pPr>
            <a:r>
              <a:rPr lang="en"/>
              <a:t>The most common data streams are </a:t>
            </a:r>
            <a:r>
              <a:rPr lang="en" sz="2000" b="1" i="1"/>
              <a:t>stdin</a:t>
            </a:r>
            <a:r>
              <a:rPr lang="en" sz="2000"/>
              <a:t> </a:t>
            </a:r>
            <a:r>
              <a:rPr lang="en"/>
              <a:t>and </a:t>
            </a:r>
            <a:r>
              <a:rPr lang="en" sz="2000" b="1" i="1"/>
              <a:t>stdout</a:t>
            </a:r>
            <a:r>
              <a:rPr lang="en"/>
              <a:t>, pronounced </a:t>
            </a:r>
            <a:endParaRPr/>
          </a:p>
          <a:p>
            <a:pPr marL="457200" lvl="0" indent="0" algn="l" rtl="0">
              <a:lnSpc>
                <a:spcPct val="100000"/>
              </a:lnSpc>
              <a:spcBef>
                <a:spcPts val="0"/>
              </a:spcBef>
              <a:spcAft>
                <a:spcPts val="0"/>
              </a:spcAft>
              <a:buNone/>
            </a:pPr>
            <a:r>
              <a:rPr lang="en"/>
              <a:t>“</a:t>
            </a:r>
            <a:r>
              <a:rPr lang="en" i="1"/>
              <a:t>standard in</a:t>
            </a:r>
            <a:r>
              <a:rPr lang="en"/>
              <a:t>” and “</a:t>
            </a:r>
            <a:r>
              <a:rPr lang="en" i="1"/>
              <a:t>standard ou</a:t>
            </a:r>
            <a:r>
              <a:rPr lang="en"/>
              <a:t>t.”</a:t>
            </a:r>
            <a:endParaRPr sz="1200">
              <a:latin typeface="Arial"/>
              <a:ea typeface="Arial"/>
              <a:cs typeface="Arial"/>
              <a:sym typeface="Arial"/>
            </a:endParaRPr>
          </a:p>
        </p:txBody>
      </p:sp>
      <p:sp>
        <p:nvSpPr>
          <p:cNvPr id="1956" name="Google Shape;1956;p1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57" name="Google Shape;1957;p169"/>
          <p:cNvSpPr txBox="1">
            <a:spLocks noGrp="1"/>
          </p:cNvSpPr>
          <p:nvPr>
            <p:ph type="body" idx="3"/>
          </p:nvPr>
        </p:nvSpPr>
        <p:spPr>
          <a:xfrm>
            <a:off x="0" y="1593825"/>
            <a:ext cx="4476900" cy="3117300"/>
          </a:xfrm>
          <a:prstGeom prst="rect">
            <a:avLst/>
          </a:prstGeom>
        </p:spPr>
        <p:txBody>
          <a:bodyPr spcFirstLastPara="1" wrap="square" lIns="457200" tIns="0" rIns="457200" bIns="914400" anchor="t" anchorCtr="0">
            <a:noAutofit/>
          </a:bodyPr>
          <a:lstStyle/>
          <a:p>
            <a:pPr marL="400050" lvl="0" indent="-203200" algn="l" rtl="0">
              <a:lnSpc>
                <a:spcPct val="115000"/>
              </a:lnSpc>
              <a:spcBef>
                <a:spcPts val="300"/>
              </a:spcBef>
              <a:spcAft>
                <a:spcPts val="0"/>
              </a:spcAft>
              <a:buClr>
                <a:srgbClr val="24292E"/>
              </a:buClr>
              <a:buSzPts val="1400"/>
              <a:buFont typeface="Arial"/>
              <a:buChar char="●"/>
            </a:pPr>
            <a:r>
              <a:rPr lang="en">
                <a:solidFill>
                  <a:srgbClr val="24292E"/>
                </a:solidFill>
                <a:highlight>
                  <a:srgbClr val="FFFFFF"/>
                </a:highlight>
              </a:rPr>
              <a:t>Input data is usually t</a:t>
            </a:r>
            <a:r>
              <a:rPr lang="en"/>
              <a:t>he </a:t>
            </a:r>
            <a:r>
              <a:rPr lang="en" i="1"/>
              <a:t>argument</a:t>
            </a:r>
            <a:r>
              <a:rPr lang="en"/>
              <a:t> given to the program. Output data is the information returned by the program when the command succeeds.</a:t>
            </a:r>
            <a:endParaRPr/>
          </a:p>
          <a:p>
            <a:pPr marL="400050" lvl="0" indent="-203200" algn="l" rtl="0">
              <a:lnSpc>
                <a:spcPct val="115000"/>
              </a:lnSpc>
              <a:spcBef>
                <a:spcPts val="1000"/>
              </a:spcBef>
              <a:spcAft>
                <a:spcPts val="0"/>
              </a:spcAft>
              <a:buClr>
                <a:srgbClr val="000000"/>
              </a:buClr>
              <a:buSzPts val="1400"/>
              <a:buFont typeface="Arial"/>
              <a:buChar char="●"/>
            </a:pPr>
            <a:r>
              <a:rPr lang="en"/>
              <a:t>Input data is streamed using the </a:t>
            </a:r>
            <a:br>
              <a:rPr lang="en"/>
            </a:br>
            <a:r>
              <a:rPr lang="en"/>
              <a:t>data stream </a:t>
            </a:r>
            <a:r>
              <a:rPr lang="en" b="1" i="1"/>
              <a:t>stdin</a:t>
            </a:r>
            <a:r>
              <a:rPr lang="en"/>
              <a:t>.</a:t>
            </a:r>
            <a:endParaRPr/>
          </a:p>
          <a:p>
            <a:pPr marL="400050" lvl="0" indent="-203200" algn="l" rtl="0">
              <a:lnSpc>
                <a:spcPct val="115000"/>
              </a:lnSpc>
              <a:spcBef>
                <a:spcPts val="1000"/>
              </a:spcBef>
              <a:spcAft>
                <a:spcPts val="0"/>
              </a:spcAft>
              <a:buClr>
                <a:srgbClr val="000000"/>
              </a:buClr>
              <a:buSzPts val="1400"/>
              <a:buFont typeface="Arial"/>
              <a:buChar char="●"/>
            </a:pPr>
            <a:r>
              <a:rPr lang="en"/>
              <a:t>Output data is streamed using the </a:t>
            </a:r>
            <a:br>
              <a:rPr lang="en"/>
            </a:br>
            <a:r>
              <a:rPr lang="en"/>
              <a:t>data stream </a:t>
            </a:r>
            <a:r>
              <a:rPr lang="en" b="1" i="1"/>
              <a:t>stdout</a:t>
            </a:r>
            <a:r>
              <a:rPr lang="en"/>
              <a:t>.</a:t>
            </a:r>
            <a:endParaRPr/>
          </a:p>
          <a:p>
            <a:pPr marL="0" lvl="0" indent="0" algn="l" rtl="0">
              <a:spcBef>
                <a:spcPts val="1000"/>
              </a:spcBef>
              <a:spcAft>
                <a:spcPts val="800"/>
              </a:spcAft>
              <a:buNone/>
            </a:pPr>
            <a:endParaRPr/>
          </a:p>
        </p:txBody>
      </p:sp>
      <p:pic>
        <p:nvPicPr>
          <p:cNvPr id="1958" name="Google Shape;1958;p169"/>
          <p:cNvPicPr preferRelativeResize="0"/>
          <p:nvPr/>
        </p:nvPicPr>
        <p:blipFill rotWithShape="1">
          <a:blip r:embed="rId3">
            <a:alphaModFix/>
          </a:blip>
          <a:srcRect t="23758" r="51763" b="8765"/>
          <a:stretch/>
        </p:blipFill>
        <p:spPr>
          <a:xfrm>
            <a:off x="4074300" y="2372266"/>
            <a:ext cx="1709432" cy="1327431"/>
          </a:xfrm>
          <a:prstGeom prst="rect">
            <a:avLst/>
          </a:prstGeom>
          <a:noFill/>
          <a:ln>
            <a:noFill/>
          </a:ln>
        </p:spPr>
      </p:pic>
      <p:sp>
        <p:nvSpPr>
          <p:cNvPr id="1959" name="Google Shape;1959;p169"/>
          <p:cNvSpPr txBox="1"/>
          <p:nvPr/>
        </p:nvSpPr>
        <p:spPr>
          <a:xfrm>
            <a:off x="5944635" y="2372255"/>
            <a:ext cx="1910100" cy="21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latin typeface="Inconsolata"/>
                <a:ea typeface="Inconsolata"/>
                <a:cs typeface="Inconsolata"/>
                <a:sym typeface="Inconsolata"/>
              </a:rPr>
              <a:t> </a:t>
            </a:r>
            <a:r>
              <a:rPr lang="en" sz="1600" b="1" i="1">
                <a:latin typeface="Roboto"/>
                <a:ea typeface="Roboto"/>
                <a:cs typeface="Roboto"/>
                <a:sym typeface="Roboto"/>
              </a:rPr>
              <a:t>stdin</a:t>
            </a:r>
            <a:r>
              <a:rPr lang="en">
                <a:latin typeface="Roboto"/>
                <a:ea typeface="Roboto"/>
                <a:cs typeface="Roboto"/>
                <a:sym typeface="Roboto"/>
              </a:rPr>
              <a:t> from keyboard</a:t>
            </a:r>
            <a:endParaRPr>
              <a:latin typeface="Roboto"/>
              <a:ea typeface="Roboto"/>
              <a:cs typeface="Roboto"/>
              <a:sym typeface="Roboto"/>
            </a:endParaRPr>
          </a:p>
        </p:txBody>
      </p:sp>
      <p:sp>
        <p:nvSpPr>
          <p:cNvPr id="1960" name="Google Shape;1960;p169"/>
          <p:cNvSpPr/>
          <p:nvPr/>
        </p:nvSpPr>
        <p:spPr>
          <a:xfrm rot="10800000" flipH="1">
            <a:off x="5732571" y="2616522"/>
            <a:ext cx="2088000" cy="267300"/>
          </a:xfrm>
          <a:prstGeom prst="rightArrow">
            <a:avLst>
              <a:gd name="adj1" fmla="val 50000"/>
              <a:gd name="adj2" fmla="val 5000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69"/>
          <p:cNvSpPr txBox="1"/>
          <p:nvPr/>
        </p:nvSpPr>
        <p:spPr>
          <a:xfrm>
            <a:off x="5944635" y="3157572"/>
            <a:ext cx="1910100" cy="21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latin typeface="Inconsolata"/>
                <a:ea typeface="Inconsolata"/>
                <a:cs typeface="Inconsolata"/>
                <a:sym typeface="Inconsolata"/>
              </a:rPr>
              <a:t> </a:t>
            </a:r>
            <a:r>
              <a:rPr lang="en" sz="1600" b="1" i="1">
                <a:latin typeface="Roboto"/>
                <a:ea typeface="Roboto"/>
                <a:cs typeface="Roboto"/>
                <a:sym typeface="Roboto"/>
              </a:rPr>
              <a:t>stdout</a:t>
            </a:r>
            <a:r>
              <a:rPr lang="en">
                <a:latin typeface="Roboto"/>
                <a:ea typeface="Roboto"/>
                <a:cs typeface="Roboto"/>
                <a:sym typeface="Roboto"/>
              </a:rPr>
              <a:t> to display</a:t>
            </a:r>
            <a:endParaRPr>
              <a:latin typeface="Roboto"/>
              <a:ea typeface="Roboto"/>
              <a:cs typeface="Roboto"/>
              <a:sym typeface="Roboto"/>
            </a:endParaRPr>
          </a:p>
        </p:txBody>
      </p:sp>
      <p:sp>
        <p:nvSpPr>
          <p:cNvPr id="1962" name="Google Shape;1962;p169"/>
          <p:cNvSpPr/>
          <p:nvPr/>
        </p:nvSpPr>
        <p:spPr>
          <a:xfrm rot="10800000">
            <a:off x="5732652" y="3401839"/>
            <a:ext cx="2088000" cy="267300"/>
          </a:xfrm>
          <a:prstGeom prst="rightArrow">
            <a:avLst>
              <a:gd name="adj1" fmla="val 50000"/>
              <a:gd name="adj2" fmla="val 5000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3" name="Google Shape;1963;p169"/>
          <p:cNvGrpSpPr/>
          <p:nvPr/>
        </p:nvGrpSpPr>
        <p:grpSpPr>
          <a:xfrm flipH="1">
            <a:off x="4771447" y="3717184"/>
            <a:ext cx="3685265" cy="463465"/>
            <a:chOff x="2046348" y="3413339"/>
            <a:chExt cx="5739394" cy="533700"/>
          </a:xfrm>
        </p:grpSpPr>
        <p:sp>
          <p:nvSpPr>
            <p:cNvPr id="1964" name="Google Shape;1964;p169"/>
            <p:cNvSpPr/>
            <p:nvPr/>
          </p:nvSpPr>
          <p:spPr>
            <a:xfrm>
              <a:off x="4984042" y="3413339"/>
              <a:ext cx="2801700" cy="533700"/>
            </a:xfrm>
            <a:prstGeom prst="bentUpArrow">
              <a:avLst>
                <a:gd name="adj1" fmla="val 25000"/>
                <a:gd name="adj2" fmla="val 25000"/>
                <a:gd name="adj3" fmla="val 2500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69"/>
            <p:cNvSpPr/>
            <p:nvPr/>
          </p:nvSpPr>
          <p:spPr>
            <a:xfrm flipH="1">
              <a:off x="2046348" y="3413339"/>
              <a:ext cx="3146400" cy="533700"/>
            </a:xfrm>
            <a:prstGeom prst="bentUpArrow">
              <a:avLst>
                <a:gd name="adj1" fmla="val 25000"/>
                <a:gd name="adj2" fmla="val 23239"/>
                <a:gd name="adj3" fmla="val 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66" name="Google Shape;1966;p169"/>
          <p:cNvPicPr preferRelativeResize="0"/>
          <p:nvPr/>
        </p:nvPicPr>
        <p:blipFill rotWithShape="1">
          <a:blip r:embed="rId3">
            <a:alphaModFix/>
          </a:blip>
          <a:srcRect l="77499" t="1533" r="-729" b="8763"/>
          <a:stretch/>
        </p:blipFill>
        <p:spPr>
          <a:xfrm>
            <a:off x="7895492" y="2081451"/>
            <a:ext cx="823232" cy="1764669"/>
          </a:xfrm>
          <a:prstGeom prst="rect">
            <a:avLst/>
          </a:prstGeom>
          <a:noFill/>
          <a:ln>
            <a:noFill/>
          </a:ln>
        </p:spPr>
      </p:pic>
      <p:sp>
        <p:nvSpPr>
          <p:cNvPr id="1967" name="Google Shape;1967;p169"/>
          <p:cNvSpPr txBox="1"/>
          <p:nvPr/>
        </p:nvSpPr>
        <p:spPr>
          <a:xfrm>
            <a:off x="7895502" y="1776650"/>
            <a:ext cx="823200" cy="304800"/>
          </a:xfrm>
          <a:prstGeom prst="rect">
            <a:avLst/>
          </a:prstGeom>
          <a:solidFill>
            <a:srgbClr val="FF992D"/>
          </a:solidFill>
          <a:ln>
            <a:noFill/>
          </a:ln>
        </p:spPr>
        <p:txBody>
          <a:bodyPr spcFirstLastPara="1" wrap="square" lIns="91425" tIns="45700" rIns="0" bIns="91425" anchor="ctr" anchorCtr="0">
            <a:noAutofit/>
          </a:bodyPr>
          <a:lstStyle/>
          <a:p>
            <a:pPr marL="0" lvl="0" indent="0" algn="l" rtl="0">
              <a:spcBef>
                <a:spcPts val="0"/>
              </a:spcBef>
              <a:spcAft>
                <a:spcPts val="0"/>
              </a:spcAft>
              <a:buNone/>
            </a:pPr>
            <a:r>
              <a:rPr lang="en" sz="1300">
                <a:latin typeface="Roboto"/>
                <a:ea typeface="Roboto"/>
                <a:cs typeface="Roboto"/>
                <a:sym typeface="Roboto"/>
              </a:rPr>
              <a:t>program</a:t>
            </a:r>
            <a:r>
              <a:rPr lang="en" sz="1300"/>
              <a:t> </a:t>
            </a:r>
            <a:endParaRPr sz="1300"/>
          </a:p>
        </p:txBody>
      </p:sp>
      <p:sp>
        <p:nvSpPr>
          <p:cNvPr id="1968" name="Google Shape;1968;p169"/>
          <p:cNvSpPr/>
          <p:nvPr/>
        </p:nvSpPr>
        <p:spPr>
          <a:xfrm>
            <a:off x="4182475" y="2490525"/>
            <a:ext cx="1431600" cy="8847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00FF00"/>
                </a:solidFill>
                <a:latin typeface="Inconsolata"/>
                <a:ea typeface="Inconsolata"/>
                <a:cs typeface="Inconsolata"/>
                <a:sym typeface="Inconsolata"/>
              </a:rPr>
              <a:t>&gt;_</a:t>
            </a:r>
            <a:endParaRPr sz="3000">
              <a:solidFill>
                <a:srgbClr val="00FF00"/>
              </a:solidFill>
              <a:latin typeface="Inconsolata"/>
              <a:ea typeface="Inconsolata"/>
              <a:cs typeface="Inconsolata"/>
              <a:sym typeface="Inconsolata"/>
            </a:endParaRPr>
          </a:p>
        </p:txBody>
      </p:sp>
      <p:sp>
        <p:nvSpPr>
          <p:cNvPr id="1969" name="Google Shape;1969;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07"/>
          <p:cNvSpPr txBox="1">
            <a:spLocks noGrp="1"/>
          </p:cNvSpPr>
          <p:nvPr>
            <p:ph type="title"/>
          </p:nvPr>
        </p:nvSpPr>
        <p:spPr>
          <a:xfrm>
            <a:off x="274350" y="1261900"/>
            <a:ext cx="8734800" cy="1561500"/>
          </a:xfrm>
          <a:prstGeom prst="rect">
            <a:avLst/>
          </a:prstGeom>
        </p:spPr>
        <p:txBody>
          <a:bodyPr spcFirstLastPara="1" wrap="square" lIns="1005825" tIns="182875" rIns="91425" bIns="91425" anchor="t" anchorCtr="0">
            <a:noAutofit/>
          </a:bodyPr>
          <a:lstStyle/>
          <a:p>
            <a:pPr marL="0" lvl="0" indent="0" algn="l" rtl="0">
              <a:lnSpc>
                <a:spcPct val="115000"/>
              </a:lnSpc>
              <a:spcBef>
                <a:spcPts val="0"/>
              </a:spcBef>
              <a:spcAft>
                <a:spcPts val="0"/>
              </a:spcAft>
              <a:buNone/>
            </a:pPr>
            <a:r>
              <a:rPr lang="en" sz="1700">
                <a:latin typeface="Roboto Medium"/>
                <a:ea typeface="Roboto Medium"/>
                <a:cs typeface="Roboto Medium"/>
                <a:sym typeface="Roboto Medium"/>
              </a:rPr>
              <a:t>Raise a Fist:</a:t>
            </a:r>
            <a:r>
              <a:rPr lang="en" sz="1700"/>
              <a:t> If you’ve never worked with the command line and barely know what it is.</a:t>
            </a:r>
            <a:endParaRPr sz="1700"/>
          </a:p>
          <a:p>
            <a:pPr marL="0" lvl="0" indent="0" algn="l" rtl="0">
              <a:lnSpc>
                <a:spcPct val="115000"/>
              </a:lnSpc>
              <a:spcBef>
                <a:spcPts val="0"/>
              </a:spcBef>
              <a:spcAft>
                <a:spcPts val="0"/>
              </a:spcAft>
              <a:buNone/>
            </a:pPr>
            <a:r>
              <a:rPr lang="en" sz="1700">
                <a:latin typeface="Roboto Medium"/>
                <a:ea typeface="Roboto Medium"/>
                <a:cs typeface="Roboto Medium"/>
                <a:sym typeface="Roboto Medium"/>
              </a:rPr>
              <a:t>Raise a Five: </a:t>
            </a:r>
            <a:r>
              <a:rPr lang="en" sz="1700"/>
              <a:t>If you work with the command line on a daily basis.</a:t>
            </a:r>
            <a:endParaRPr sz="1700"/>
          </a:p>
          <a:p>
            <a:pPr marL="0" lvl="0" indent="0" algn="l" rtl="0">
              <a:lnSpc>
                <a:spcPct val="115000"/>
              </a:lnSpc>
              <a:spcBef>
                <a:spcPts val="0"/>
              </a:spcBef>
              <a:spcAft>
                <a:spcPts val="0"/>
              </a:spcAft>
              <a:buNone/>
            </a:pPr>
            <a:r>
              <a:rPr lang="en" sz="1700">
                <a:latin typeface="Roboto Medium"/>
                <a:ea typeface="Roboto Medium"/>
                <a:cs typeface="Roboto Medium"/>
                <a:sym typeface="Roboto Medium"/>
              </a:rPr>
              <a:t>Raise One, Two, Three or Four:</a:t>
            </a:r>
            <a:r>
              <a:rPr lang="en" sz="1700"/>
              <a:t> If you fall somewhere in between. </a:t>
            </a:r>
            <a:endParaRPr sz="1700"/>
          </a:p>
        </p:txBody>
      </p:sp>
      <p:sp>
        <p:nvSpPr>
          <p:cNvPr id="1338" name="Google Shape;1338;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latin typeface="Roboto"/>
                <a:ea typeface="Roboto"/>
                <a:cs typeface="Roboto"/>
                <a:sym typeface="Roboto"/>
              </a:rPr>
              <a:t>7</a:t>
            </a:fld>
            <a:endParaRPr>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170"/>
          <p:cNvSpPr/>
          <p:nvPr/>
        </p:nvSpPr>
        <p:spPr>
          <a:xfrm>
            <a:off x="720850" y="1403000"/>
            <a:ext cx="3067200" cy="3102000"/>
          </a:xfrm>
          <a:prstGeom prst="ellipse">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Back to Saving Results with </a:t>
            </a:r>
            <a:r>
              <a:rPr lang="en" b="1">
                <a:latin typeface="Inconsolata"/>
                <a:ea typeface="Inconsolata"/>
                <a:cs typeface="Inconsolata"/>
                <a:sym typeface="Inconsolata"/>
              </a:rPr>
              <a:t>cat</a:t>
            </a:r>
            <a:endParaRPr b="1">
              <a:solidFill>
                <a:srgbClr val="FFFFFF"/>
              </a:solidFill>
              <a:highlight>
                <a:srgbClr val="000000"/>
              </a:highlight>
              <a:latin typeface="Inconsolata"/>
              <a:ea typeface="Inconsolata"/>
              <a:cs typeface="Inconsolata"/>
              <a:sym typeface="Inconsolata"/>
            </a:endParaRPr>
          </a:p>
        </p:txBody>
      </p:sp>
      <p:sp>
        <p:nvSpPr>
          <p:cNvPr id="1976" name="Google Shape;1976;p170"/>
          <p:cNvSpPr txBox="1">
            <a:spLocks noGrp="1"/>
          </p:cNvSpPr>
          <p:nvPr>
            <p:ph type="subTitle" idx="1"/>
          </p:nvPr>
        </p:nvSpPr>
        <p:spPr>
          <a:xfrm>
            <a:off x="0" y="675975"/>
            <a:ext cx="9144000" cy="818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24292E"/>
                </a:solidFill>
                <a:highlight>
                  <a:srgbClr val="FFFFFF"/>
                </a:highlight>
              </a:rPr>
              <a:t>To save the results of</a:t>
            </a:r>
            <a:r>
              <a:rPr lang="en">
                <a:solidFill>
                  <a:srgbClr val="24292E"/>
                </a:solidFill>
                <a:highlight>
                  <a:srgbClr val="FFFFFF"/>
                </a:highlight>
                <a:latin typeface="Arial"/>
                <a:ea typeface="Arial"/>
                <a:cs typeface="Arial"/>
                <a:sym typeface="Arial"/>
              </a:rPr>
              <a:t> </a:t>
            </a:r>
            <a:r>
              <a:rPr lang="en" b="1">
                <a:latin typeface="Inconsolata"/>
                <a:ea typeface="Inconsolata"/>
                <a:cs typeface="Inconsolata"/>
                <a:sym typeface="Inconsolata"/>
              </a:rPr>
              <a:t>cat</a:t>
            </a:r>
            <a:r>
              <a:rPr lang="en">
                <a:solidFill>
                  <a:srgbClr val="24292E"/>
                </a:solidFill>
                <a:highlight>
                  <a:srgbClr val="FFFFFF"/>
                </a:highlight>
                <a:latin typeface="Arial"/>
                <a:ea typeface="Arial"/>
                <a:cs typeface="Arial"/>
                <a:sym typeface="Arial"/>
              </a:rPr>
              <a:t>, </a:t>
            </a:r>
            <a:r>
              <a:rPr lang="en">
                <a:solidFill>
                  <a:srgbClr val="24292E"/>
                </a:solidFill>
                <a:highlight>
                  <a:srgbClr val="FFFFFF"/>
                </a:highlight>
              </a:rPr>
              <a:t>you have to use either </a:t>
            </a:r>
            <a:r>
              <a:rPr lang="en" b="1">
                <a:solidFill>
                  <a:srgbClr val="24292E"/>
                </a:solidFill>
                <a:highlight>
                  <a:srgbClr val="FFFFFF"/>
                </a:highlight>
                <a:latin typeface="Inconsolata"/>
                <a:ea typeface="Inconsolata"/>
                <a:cs typeface="Inconsolata"/>
                <a:sym typeface="Inconsolata"/>
              </a:rPr>
              <a:t>&gt;</a:t>
            </a:r>
            <a:r>
              <a:rPr lang="en" b="1">
                <a:solidFill>
                  <a:srgbClr val="24292E"/>
                </a:solidFill>
                <a:highlight>
                  <a:srgbClr val="FFFFFF"/>
                </a:highlight>
                <a:latin typeface="Arial"/>
                <a:ea typeface="Arial"/>
                <a:cs typeface="Arial"/>
                <a:sym typeface="Arial"/>
              </a:rPr>
              <a:t> </a:t>
            </a:r>
            <a:r>
              <a:rPr lang="en">
                <a:solidFill>
                  <a:srgbClr val="24292E"/>
                </a:solidFill>
                <a:highlight>
                  <a:srgbClr val="FFFFFF"/>
                </a:highlight>
              </a:rPr>
              <a:t>or</a:t>
            </a:r>
            <a:r>
              <a:rPr lang="en">
                <a:solidFill>
                  <a:srgbClr val="24292E"/>
                </a:solidFill>
                <a:highlight>
                  <a:srgbClr val="FFFFFF"/>
                </a:highlight>
                <a:latin typeface="Inconsolata"/>
                <a:ea typeface="Inconsolata"/>
                <a:cs typeface="Inconsolata"/>
                <a:sym typeface="Inconsolata"/>
              </a:rPr>
              <a:t> </a:t>
            </a:r>
            <a:r>
              <a:rPr lang="en" b="1">
                <a:solidFill>
                  <a:srgbClr val="24292E"/>
                </a:solidFill>
                <a:highlight>
                  <a:srgbClr val="FFFFFF"/>
                </a:highlight>
                <a:latin typeface="Inconsolata"/>
                <a:ea typeface="Inconsolata"/>
                <a:cs typeface="Inconsolata"/>
                <a:sym typeface="Inconsolata"/>
              </a:rPr>
              <a:t>&gt;&gt;.</a:t>
            </a:r>
            <a:endParaRPr sz="1400" b="1">
              <a:solidFill>
                <a:srgbClr val="24292E"/>
              </a:solidFill>
              <a:highlight>
                <a:srgbClr val="FFFFFF"/>
              </a:highlight>
              <a:latin typeface="Inconsolata"/>
              <a:ea typeface="Inconsolata"/>
              <a:cs typeface="Inconsolata"/>
              <a:sym typeface="Inconsolata"/>
            </a:endParaRPr>
          </a:p>
        </p:txBody>
      </p:sp>
      <p:sp>
        <p:nvSpPr>
          <p:cNvPr id="1977" name="Google Shape;1977;p1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78" name="Google Shape;1978;p170"/>
          <p:cNvSpPr txBox="1">
            <a:spLocks noGrp="1"/>
          </p:cNvSpPr>
          <p:nvPr>
            <p:ph type="subTitle" idx="1"/>
          </p:nvPr>
        </p:nvSpPr>
        <p:spPr>
          <a:xfrm>
            <a:off x="720850" y="2047500"/>
            <a:ext cx="3067200" cy="1446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a:latin typeface="Inconsolata"/>
                <a:ea typeface="Inconsolata"/>
                <a:cs typeface="Inconsolata"/>
                <a:sym typeface="Inconsolata"/>
              </a:rPr>
              <a:t>&gt;</a:t>
            </a:r>
            <a:r>
              <a:rPr lang="en">
                <a:latin typeface="Roboto"/>
                <a:ea typeface="Roboto"/>
                <a:cs typeface="Roboto"/>
                <a:sym typeface="Roboto"/>
              </a:rPr>
              <a:t> </a:t>
            </a:r>
            <a:br>
              <a:rPr lang="en" sz="2400">
                <a:latin typeface="Roboto"/>
                <a:ea typeface="Roboto"/>
                <a:cs typeface="Roboto"/>
                <a:sym typeface="Roboto"/>
              </a:rPr>
            </a:br>
            <a:r>
              <a:rPr lang="en" sz="2400">
                <a:latin typeface="Roboto Medium"/>
                <a:ea typeface="Roboto Medium"/>
                <a:cs typeface="Roboto Medium"/>
                <a:sym typeface="Roboto Medium"/>
              </a:rPr>
              <a:t>overwrites</a:t>
            </a:r>
            <a:br>
              <a:rPr lang="en" sz="2400">
                <a:latin typeface="Roboto"/>
                <a:ea typeface="Roboto"/>
                <a:cs typeface="Roboto"/>
                <a:sym typeface="Roboto"/>
              </a:rPr>
            </a:br>
            <a:r>
              <a:rPr lang="en" sz="2400">
                <a:latin typeface="Roboto"/>
                <a:ea typeface="Roboto"/>
                <a:cs typeface="Roboto"/>
                <a:sym typeface="Roboto"/>
              </a:rPr>
              <a:t>a file</a:t>
            </a:r>
            <a:endParaRPr sz="2400">
              <a:latin typeface="Roboto"/>
              <a:ea typeface="Roboto"/>
              <a:cs typeface="Roboto"/>
              <a:sym typeface="Roboto"/>
            </a:endParaRPr>
          </a:p>
        </p:txBody>
      </p:sp>
      <p:sp>
        <p:nvSpPr>
          <p:cNvPr id="1979" name="Google Shape;1979;p170"/>
          <p:cNvSpPr/>
          <p:nvPr/>
        </p:nvSpPr>
        <p:spPr>
          <a:xfrm>
            <a:off x="5618275" y="1403000"/>
            <a:ext cx="3067200" cy="3102000"/>
          </a:xfrm>
          <a:prstGeom prst="ellipse">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70"/>
          <p:cNvSpPr/>
          <p:nvPr/>
        </p:nvSpPr>
        <p:spPr>
          <a:xfrm>
            <a:off x="4360250" y="2611091"/>
            <a:ext cx="685800" cy="6858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100">
                <a:solidFill>
                  <a:srgbClr val="FFFFFF"/>
                </a:solidFill>
                <a:latin typeface="Calibri"/>
                <a:ea typeface="Calibri"/>
                <a:cs typeface="Calibri"/>
                <a:sym typeface="Calibri"/>
              </a:rPr>
              <a:t>or</a:t>
            </a:r>
            <a:endParaRPr sz="1100">
              <a:solidFill>
                <a:srgbClr val="FFFFFF"/>
              </a:solidFill>
            </a:endParaRPr>
          </a:p>
        </p:txBody>
      </p:sp>
      <p:sp>
        <p:nvSpPr>
          <p:cNvPr id="1981" name="Google Shape;1981;p170"/>
          <p:cNvSpPr txBox="1">
            <a:spLocks noGrp="1"/>
          </p:cNvSpPr>
          <p:nvPr>
            <p:ph type="subTitle" idx="2"/>
          </p:nvPr>
        </p:nvSpPr>
        <p:spPr>
          <a:xfrm>
            <a:off x="5625075" y="2047500"/>
            <a:ext cx="3067200" cy="1446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a:latin typeface="Inconsolata"/>
                <a:ea typeface="Inconsolata"/>
                <a:cs typeface="Inconsolata"/>
                <a:sym typeface="Inconsolata"/>
              </a:rPr>
              <a:t>&gt;&gt;</a:t>
            </a:r>
            <a:r>
              <a:rPr lang="en">
                <a:latin typeface="Roboto"/>
                <a:ea typeface="Roboto"/>
                <a:cs typeface="Roboto"/>
                <a:sym typeface="Roboto"/>
              </a:rPr>
              <a:t> </a:t>
            </a:r>
            <a:endParaRPr>
              <a:latin typeface="Roboto"/>
              <a:ea typeface="Roboto"/>
              <a:cs typeface="Roboto"/>
              <a:sym typeface="Roboto"/>
            </a:endParaRPr>
          </a:p>
          <a:p>
            <a:pPr marL="0" lvl="0" indent="0" algn="ctr" rtl="0">
              <a:spcBef>
                <a:spcPts val="0"/>
              </a:spcBef>
              <a:spcAft>
                <a:spcPts val="0"/>
              </a:spcAft>
              <a:buNone/>
            </a:pPr>
            <a:r>
              <a:rPr lang="en" sz="2400">
                <a:latin typeface="Roboto"/>
                <a:ea typeface="Roboto"/>
                <a:cs typeface="Roboto"/>
                <a:sym typeface="Roboto"/>
              </a:rPr>
              <a:t>writes or </a:t>
            </a:r>
            <a:br>
              <a:rPr lang="en" sz="2400">
                <a:latin typeface="Roboto"/>
                <a:ea typeface="Roboto"/>
                <a:cs typeface="Roboto"/>
                <a:sym typeface="Roboto"/>
              </a:rPr>
            </a:br>
            <a:r>
              <a:rPr lang="en" sz="2400">
                <a:latin typeface="Roboto Medium"/>
                <a:ea typeface="Roboto Medium"/>
                <a:cs typeface="Roboto Medium"/>
                <a:sym typeface="Roboto Medium"/>
              </a:rPr>
              <a:t>appends</a:t>
            </a:r>
            <a:br>
              <a:rPr lang="en" sz="2400">
                <a:latin typeface="Roboto"/>
                <a:ea typeface="Roboto"/>
                <a:cs typeface="Roboto"/>
                <a:sym typeface="Roboto"/>
              </a:rPr>
            </a:br>
            <a:r>
              <a:rPr lang="en" sz="2400">
                <a:latin typeface="Roboto"/>
                <a:ea typeface="Roboto"/>
                <a:cs typeface="Roboto"/>
                <a:sym typeface="Roboto"/>
              </a:rPr>
              <a:t>to a file</a:t>
            </a:r>
            <a:endParaRPr sz="2400">
              <a:latin typeface="Roboto"/>
              <a:ea typeface="Roboto"/>
              <a:cs typeface="Roboto"/>
              <a:sym typeface="Roboto"/>
            </a:endParaRPr>
          </a:p>
        </p:txBody>
      </p:sp>
      <p:sp>
        <p:nvSpPr>
          <p:cNvPr id="1982" name="Google Shape;1982;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cat</a:t>
            </a:r>
            <a:r>
              <a:rPr lang="en"/>
              <a:t> with</a:t>
            </a:r>
            <a:r>
              <a:rPr lang="en">
                <a:latin typeface="Inconsolata"/>
                <a:ea typeface="Inconsolata"/>
                <a:cs typeface="Inconsolata"/>
                <a:sym typeface="Inconsolata"/>
              </a:rPr>
              <a:t> </a:t>
            </a:r>
            <a:r>
              <a:rPr lang="en" b="1">
                <a:latin typeface="Inconsolata"/>
                <a:ea typeface="Inconsolata"/>
                <a:cs typeface="Inconsolata"/>
                <a:sym typeface="Inconsolata"/>
              </a:rPr>
              <a:t>&gt;</a:t>
            </a:r>
            <a:endParaRPr b="1">
              <a:latin typeface="Inconsolata"/>
              <a:ea typeface="Inconsolata"/>
              <a:cs typeface="Inconsolata"/>
              <a:sym typeface="Inconsolata"/>
            </a:endParaRPr>
          </a:p>
        </p:txBody>
      </p:sp>
      <p:sp>
        <p:nvSpPr>
          <p:cNvPr id="1988" name="Google Shape;1988;p171"/>
          <p:cNvSpPr txBox="1">
            <a:spLocks noGrp="1"/>
          </p:cNvSpPr>
          <p:nvPr>
            <p:ph type="subTitle" idx="1"/>
          </p:nvPr>
        </p:nvSpPr>
        <p:spPr>
          <a:xfrm>
            <a:off x="445850" y="899800"/>
            <a:ext cx="8034300" cy="7020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000">
                <a:solidFill>
                  <a:schemeClr val="lt1"/>
                </a:solidFill>
                <a:latin typeface="Inconsolata"/>
                <a:ea typeface="Inconsolata"/>
                <a:cs typeface="Inconsolata"/>
                <a:sym typeface="Inconsolata"/>
              </a:rPr>
              <a:t>cat 1.txt 2.txt &gt; combined_1_and_2.txt</a:t>
            </a:r>
            <a:endParaRPr sz="3000">
              <a:solidFill>
                <a:schemeClr val="lt1"/>
              </a:solidFill>
            </a:endParaRPr>
          </a:p>
        </p:txBody>
      </p:sp>
      <p:sp>
        <p:nvSpPr>
          <p:cNvPr id="1989" name="Google Shape;1989;p1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90" name="Google Shape;1990;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71</a:t>
            </a:fld>
            <a:endParaRPr/>
          </a:p>
        </p:txBody>
      </p:sp>
      <p:pic>
        <p:nvPicPr>
          <p:cNvPr id="1991" name="Google Shape;1991;p171"/>
          <p:cNvPicPr preferRelativeResize="0"/>
          <p:nvPr/>
        </p:nvPicPr>
        <p:blipFill>
          <a:blip r:embed="rId3">
            <a:alphaModFix/>
          </a:blip>
          <a:stretch>
            <a:fillRect/>
          </a:stretch>
        </p:blipFill>
        <p:spPr>
          <a:xfrm>
            <a:off x="4212275" y="1857650"/>
            <a:ext cx="827450" cy="2987974"/>
          </a:xfrm>
          <a:prstGeom prst="rect">
            <a:avLst/>
          </a:prstGeom>
          <a:noFill/>
          <a:ln>
            <a:noFill/>
          </a:ln>
        </p:spPr>
      </p:pic>
      <p:sp>
        <p:nvSpPr>
          <p:cNvPr id="1992" name="Google Shape;1992;p171"/>
          <p:cNvSpPr txBox="1"/>
          <p:nvPr/>
        </p:nvSpPr>
        <p:spPr>
          <a:xfrm>
            <a:off x="0" y="2135850"/>
            <a:ext cx="44211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2000"/>
              </a:spcAft>
              <a:buClr>
                <a:schemeClr val="dk1"/>
              </a:buClr>
              <a:buSzPts val="1100"/>
              <a:buFont typeface="Arial"/>
              <a:buNone/>
            </a:pPr>
            <a:r>
              <a:rPr lang="en" sz="1800">
                <a:solidFill>
                  <a:schemeClr val="dk1"/>
                </a:solidFill>
                <a:latin typeface="Roboto"/>
                <a:ea typeface="Roboto"/>
                <a:cs typeface="Roboto"/>
                <a:sym typeface="Roboto"/>
              </a:rPr>
              <a:t>The above command will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combine two separate files, </a:t>
            </a:r>
            <a:br>
              <a:rPr lang="en" sz="1800">
                <a:solidFill>
                  <a:schemeClr val="dk1"/>
                </a:solidFill>
                <a:latin typeface="Roboto"/>
                <a:ea typeface="Roboto"/>
                <a:cs typeface="Roboto"/>
                <a:sym typeface="Roboto"/>
              </a:rPr>
            </a:br>
            <a:r>
              <a:rPr lang="en" sz="1800">
                <a:solidFill>
                  <a:schemeClr val="lt1"/>
                </a:solidFill>
                <a:highlight>
                  <a:schemeClr val="dk1"/>
                </a:highlight>
                <a:latin typeface="Inconsolata"/>
                <a:ea typeface="Inconsolata"/>
                <a:cs typeface="Inconsolata"/>
                <a:sym typeface="Inconsolata"/>
              </a:rPr>
              <a:t>1.txt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2.txt</a:t>
            </a:r>
            <a:r>
              <a:rPr lang="en" sz="1800">
                <a:solidFill>
                  <a:schemeClr val="dk1"/>
                </a:solidFill>
                <a:latin typeface="Roboto"/>
                <a:ea typeface="Roboto"/>
                <a:cs typeface="Roboto"/>
                <a:sym typeface="Roboto"/>
              </a:rPr>
              <a:t>, into a single file called </a:t>
            </a:r>
            <a:r>
              <a:rPr lang="en" sz="1800">
                <a:solidFill>
                  <a:schemeClr val="lt1"/>
                </a:solidFill>
                <a:highlight>
                  <a:schemeClr val="dk1"/>
                </a:highlight>
                <a:latin typeface="Inconsolata"/>
                <a:ea typeface="Inconsolata"/>
                <a:cs typeface="Inconsolata"/>
                <a:sym typeface="Inconsolata"/>
              </a:rPr>
              <a:t>combined_1_and_2.txt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
        <p:nvSpPr>
          <p:cNvPr id="1993" name="Google Shape;1993;p171"/>
          <p:cNvSpPr txBox="1"/>
          <p:nvPr/>
        </p:nvSpPr>
        <p:spPr>
          <a:xfrm>
            <a:off x="4912625" y="2135850"/>
            <a:ext cx="39570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If </a:t>
            </a:r>
            <a:r>
              <a:rPr lang="en" sz="1800">
                <a:solidFill>
                  <a:schemeClr val="lt1"/>
                </a:solidFill>
                <a:highlight>
                  <a:schemeClr val="dk1"/>
                </a:highlight>
                <a:latin typeface="Inconsolata"/>
                <a:ea typeface="Inconsolata"/>
                <a:cs typeface="Inconsolata"/>
                <a:sym typeface="Inconsolata"/>
              </a:rPr>
              <a:t>combined_1_and_2.txt</a:t>
            </a:r>
            <a:r>
              <a:rPr lang="en" sz="1800">
                <a:solidFill>
                  <a:schemeClr val="dk1"/>
                </a:solidFill>
                <a:latin typeface="Roboto"/>
                <a:ea typeface="Roboto"/>
                <a:cs typeface="Roboto"/>
                <a:sym typeface="Roboto"/>
              </a:rPr>
              <a:t> already exists, it will </a:t>
            </a:r>
            <a:r>
              <a:rPr lang="en" sz="1800" b="1">
                <a:solidFill>
                  <a:schemeClr val="dk1"/>
                </a:solidFill>
                <a:highlight>
                  <a:srgbClr val="FFFF00"/>
                </a:highlight>
                <a:latin typeface="Roboto"/>
                <a:ea typeface="Roboto"/>
                <a:cs typeface="Roboto"/>
                <a:sym typeface="Roboto"/>
              </a:rPr>
              <a:t>overwrite</a:t>
            </a:r>
            <a:r>
              <a:rPr lang="en" sz="1800">
                <a:solidFill>
                  <a:schemeClr val="dk1"/>
                </a:solidFill>
                <a:latin typeface="Roboto"/>
                <a:ea typeface="Roboto"/>
                <a:cs typeface="Roboto"/>
                <a:sym typeface="Roboto"/>
              </a:rPr>
              <a:t>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the file with the combined data from</a:t>
            </a:r>
            <a:r>
              <a:rPr lang="en" sz="1800">
                <a:solidFill>
                  <a:srgbClr val="4CFF41"/>
                </a:solidFill>
                <a:latin typeface="Roboto"/>
                <a:ea typeface="Roboto"/>
                <a:cs typeface="Roboto"/>
                <a:sym typeface="Roboto"/>
              </a:rPr>
              <a:t> </a:t>
            </a:r>
            <a:r>
              <a:rPr lang="en" sz="1800">
                <a:solidFill>
                  <a:schemeClr val="lt1"/>
                </a:solidFill>
                <a:highlight>
                  <a:schemeClr val="dk1"/>
                </a:highlight>
                <a:latin typeface="Inconsolata"/>
                <a:ea typeface="Inconsolata"/>
                <a:cs typeface="Inconsolata"/>
                <a:sym typeface="Inconsolata"/>
              </a:rPr>
              <a:t>1.txt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2.txt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cat</a:t>
            </a:r>
            <a:r>
              <a:rPr lang="en"/>
              <a:t> with</a:t>
            </a:r>
            <a:r>
              <a:rPr lang="en">
                <a:latin typeface="Inconsolata"/>
                <a:ea typeface="Inconsolata"/>
                <a:cs typeface="Inconsolata"/>
                <a:sym typeface="Inconsolata"/>
              </a:rPr>
              <a:t> </a:t>
            </a:r>
            <a:r>
              <a:rPr lang="en" b="1">
                <a:latin typeface="Inconsolata"/>
                <a:ea typeface="Inconsolata"/>
                <a:cs typeface="Inconsolata"/>
                <a:sym typeface="Inconsolata"/>
              </a:rPr>
              <a:t>&gt;</a:t>
            </a:r>
            <a:endParaRPr b="1">
              <a:latin typeface="Inconsolata"/>
              <a:ea typeface="Inconsolata"/>
              <a:cs typeface="Inconsolata"/>
              <a:sym typeface="Inconsolata"/>
            </a:endParaRPr>
          </a:p>
        </p:txBody>
      </p:sp>
      <p:sp>
        <p:nvSpPr>
          <p:cNvPr id="1999" name="Google Shape;1999;p1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00" name="Google Shape;2000;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72</a:t>
            </a:fld>
            <a:endParaRPr/>
          </a:p>
        </p:txBody>
      </p:sp>
      <p:pic>
        <p:nvPicPr>
          <p:cNvPr id="2001" name="Google Shape;2001;p172"/>
          <p:cNvPicPr preferRelativeResize="0"/>
          <p:nvPr/>
        </p:nvPicPr>
        <p:blipFill>
          <a:blip r:embed="rId3">
            <a:alphaModFix/>
          </a:blip>
          <a:stretch>
            <a:fillRect/>
          </a:stretch>
        </p:blipFill>
        <p:spPr>
          <a:xfrm>
            <a:off x="4212275" y="1857650"/>
            <a:ext cx="827450" cy="2987974"/>
          </a:xfrm>
          <a:prstGeom prst="rect">
            <a:avLst/>
          </a:prstGeom>
          <a:noFill/>
          <a:ln>
            <a:noFill/>
          </a:ln>
        </p:spPr>
      </p:pic>
      <p:sp>
        <p:nvSpPr>
          <p:cNvPr id="2002" name="Google Shape;2002;p172"/>
          <p:cNvSpPr txBox="1"/>
          <p:nvPr/>
        </p:nvSpPr>
        <p:spPr>
          <a:xfrm>
            <a:off x="0" y="2135850"/>
            <a:ext cx="44211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1000"/>
              </a:spcAft>
              <a:buNone/>
            </a:pPr>
            <a:r>
              <a:rPr lang="en" sz="1800">
                <a:solidFill>
                  <a:schemeClr val="dk1"/>
                </a:solidFill>
                <a:latin typeface="Roboto"/>
                <a:ea typeface="Roboto"/>
                <a:cs typeface="Roboto"/>
                <a:sym typeface="Roboto"/>
              </a:rPr>
              <a:t>The preceding command will combine two separate files, </a:t>
            </a:r>
            <a:r>
              <a:rPr lang="en" sz="1800">
                <a:solidFill>
                  <a:schemeClr val="lt1"/>
                </a:solidFill>
                <a:highlight>
                  <a:schemeClr val="dk1"/>
                </a:highlight>
                <a:latin typeface="Inconsolata"/>
                <a:ea typeface="Inconsolata"/>
                <a:cs typeface="Inconsolata"/>
                <a:sym typeface="Inconsolata"/>
              </a:rPr>
              <a:t>3.txt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4.txt</a:t>
            </a:r>
            <a:r>
              <a:rPr lang="en" sz="1800">
                <a:solidFill>
                  <a:schemeClr val="dk1"/>
                </a:solidFill>
                <a:latin typeface="Roboto"/>
                <a:ea typeface="Roboto"/>
                <a:cs typeface="Roboto"/>
                <a:sym typeface="Roboto"/>
              </a:rPr>
              <a:t>, into a single file called </a:t>
            </a:r>
            <a:r>
              <a:rPr lang="en" sz="1800">
                <a:solidFill>
                  <a:schemeClr val="lt1"/>
                </a:solidFill>
                <a:highlight>
                  <a:schemeClr val="dk1"/>
                </a:highlight>
                <a:latin typeface="Inconsolata"/>
                <a:ea typeface="Inconsolata"/>
                <a:cs typeface="Inconsolata"/>
                <a:sym typeface="Inconsolata"/>
              </a:rPr>
              <a:t>combined_3_and_4.txt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
        <p:nvSpPr>
          <p:cNvPr id="2003" name="Google Shape;2003;p172"/>
          <p:cNvSpPr txBox="1"/>
          <p:nvPr/>
        </p:nvSpPr>
        <p:spPr>
          <a:xfrm>
            <a:off x="4912625" y="2135850"/>
            <a:ext cx="39570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2000"/>
              </a:spcAft>
              <a:buNone/>
            </a:pPr>
            <a:r>
              <a:rPr lang="en" sz="1800">
                <a:solidFill>
                  <a:schemeClr val="dk1"/>
                </a:solidFill>
                <a:latin typeface="Roboto"/>
                <a:ea typeface="Roboto"/>
                <a:cs typeface="Roboto"/>
                <a:sym typeface="Roboto"/>
              </a:rPr>
              <a:t>If it already exists, it will </a:t>
            </a:r>
            <a:r>
              <a:rPr lang="en" sz="1800" b="1">
                <a:solidFill>
                  <a:schemeClr val="dk1"/>
                </a:solidFill>
                <a:highlight>
                  <a:srgbClr val="FFFF00"/>
                </a:highlight>
                <a:latin typeface="Roboto"/>
                <a:ea typeface="Roboto"/>
                <a:cs typeface="Roboto"/>
                <a:sym typeface="Roboto"/>
              </a:rPr>
              <a:t>append</a:t>
            </a:r>
            <a:r>
              <a:rPr lang="en" sz="1800">
                <a:solidFill>
                  <a:schemeClr val="dk1"/>
                </a:solidFill>
                <a:latin typeface="Roboto"/>
                <a:ea typeface="Roboto"/>
                <a:cs typeface="Roboto"/>
                <a:sym typeface="Roboto"/>
              </a:rPr>
              <a:t> to the end of the file with the combined data from </a:t>
            </a:r>
            <a:r>
              <a:rPr lang="en" sz="1800">
                <a:solidFill>
                  <a:schemeClr val="lt1"/>
                </a:solidFill>
                <a:highlight>
                  <a:schemeClr val="dk1"/>
                </a:highlight>
                <a:latin typeface="Inconsolata"/>
                <a:ea typeface="Inconsolata"/>
                <a:cs typeface="Inconsolata"/>
                <a:sym typeface="Inconsolata"/>
              </a:rPr>
              <a:t>3.txt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4.txt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
        <p:nvSpPr>
          <p:cNvPr id="2004" name="Google Shape;2004;p172"/>
          <p:cNvSpPr txBox="1">
            <a:spLocks noGrp="1"/>
          </p:cNvSpPr>
          <p:nvPr>
            <p:ph type="subTitle" idx="1"/>
          </p:nvPr>
        </p:nvSpPr>
        <p:spPr>
          <a:xfrm>
            <a:off x="445850" y="899800"/>
            <a:ext cx="8034300" cy="702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chemeClr val="lt1"/>
                </a:solidFill>
                <a:latin typeface="Inconsolata"/>
                <a:ea typeface="Inconsolata"/>
                <a:cs typeface="Inconsolata"/>
                <a:sym typeface="Inconsolata"/>
              </a:rPr>
              <a:t>cat 3.txt 4.txt &gt;&gt; combined_3_and_4.txt</a:t>
            </a:r>
            <a:endParaRPr sz="3000">
              <a:solidFill>
                <a:schemeClr val="lt1"/>
              </a:solidFill>
            </a:endParaRPr>
          </a:p>
          <a:p>
            <a:pPr marL="0" lvl="0" indent="0" algn="ctr" rtl="0">
              <a:spcBef>
                <a:spcPts val="0"/>
              </a:spcBef>
              <a:spcAft>
                <a:spcPts val="0"/>
              </a:spcAft>
              <a:buClr>
                <a:schemeClr val="dk1"/>
              </a:buClr>
              <a:buSzPts val="1100"/>
              <a:buFont typeface="Arial"/>
              <a:buNone/>
            </a:pPr>
            <a:endParaRPr sz="3000">
              <a:solidFill>
                <a:schemeClr val="lt1"/>
              </a:solidFill>
              <a:latin typeface="Inconsolata"/>
              <a:ea typeface="Inconsolata"/>
              <a:cs typeface="Inconsolata"/>
              <a:sym typeface="Inconsolata"/>
            </a:endParaRPr>
          </a:p>
          <a:p>
            <a:pPr marL="0" lvl="0" indent="0" algn="ctr" rtl="0">
              <a:lnSpc>
                <a:spcPct val="100000"/>
              </a:lnSpc>
              <a:spcBef>
                <a:spcPts val="0"/>
              </a:spcBef>
              <a:spcAft>
                <a:spcPts val="0"/>
              </a:spcAft>
              <a:buNone/>
            </a:pPr>
            <a:endParaRPr sz="3000">
              <a:solidFill>
                <a:schemeClr val="lt1"/>
              </a:solidFill>
              <a:latin typeface="Inconsolata"/>
              <a:ea typeface="Inconsolata"/>
              <a:cs typeface="Inconsolata"/>
              <a:sym typeface="Inconsolat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cat</a:t>
            </a:r>
            <a:r>
              <a:rPr lang="en"/>
              <a:t> and Data Streams:</a:t>
            </a:r>
            <a:endParaRPr/>
          </a:p>
        </p:txBody>
      </p:sp>
      <p:sp>
        <p:nvSpPr>
          <p:cNvPr id="2010" name="Google Shape;2010;p1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11" name="Google Shape;2011;p173"/>
          <p:cNvSpPr txBox="1">
            <a:spLocks noGrp="1"/>
          </p:cNvSpPr>
          <p:nvPr>
            <p:ph type="body" idx="3"/>
          </p:nvPr>
        </p:nvSpPr>
        <p:spPr>
          <a:xfrm>
            <a:off x="852525" y="2000025"/>
            <a:ext cx="7874100" cy="2362200"/>
          </a:xfrm>
          <a:prstGeom prst="rect">
            <a:avLst/>
          </a:prstGeom>
        </p:spPr>
        <p:txBody>
          <a:bodyPr spcFirstLastPara="1" wrap="square" lIns="0" tIns="0" rIns="91425" bIns="91425" anchor="t" anchorCtr="0">
            <a:noAutofit/>
          </a:bodyPr>
          <a:lstStyle/>
          <a:p>
            <a:pPr marL="228600" lvl="0" indent="-228600" algn="l" rtl="0">
              <a:lnSpc>
                <a:spcPct val="150000"/>
              </a:lnSpc>
              <a:spcBef>
                <a:spcPts val="0"/>
              </a:spcBef>
              <a:spcAft>
                <a:spcPts val="0"/>
              </a:spcAft>
              <a:buSzPts val="1800"/>
              <a:buChar char="●"/>
            </a:pPr>
            <a:r>
              <a:rPr lang="en" sz="1800">
                <a:solidFill>
                  <a:schemeClr val="lt1"/>
                </a:solidFill>
                <a:highlight>
                  <a:srgbClr val="000000"/>
                </a:highlight>
                <a:latin typeface="Inconsolata"/>
                <a:ea typeface="Inconsolata"/>
                <a:cs typeface="Inconsolata"/>
                <a:sym typeface="Inconsolata"/>
              </a:rPr>
              <a:t>cat</a:t>
            </a:r>
            <a:r>
              <a:rPr lang="en" sz="1800"/>
              <a:t> takes data directly from </a:t>
            </a:r>
            <a:r>
              <a:rPr lang="en" sz="1800" b="1" i="1"/>
              <a:t>stdin</a:t>
            </a:r>
            <a:r>
              <a:rPr lang="en" sz="1800"/>
              <a:t> and directs it to</a:t>
            </a:r>
            <a:r>
              <a:rPr lang="en" sz="1800" b="1" i="1"/>
              <a:t> stdout</a:t>
            </a:r>
            <a:r>
              <a:rPr lang="en" sz="1800" i="1"/>
              <a:t>.</a:t>
            </a:r>
            <a:endParaRPr sz="1800" i="1"/>
          </a:p>
          <a:p>
            <a:pPr marL="228600" lvl="0" indent="-228600" algn="l" rtl="0">
              <a:lnSpc>
                <a:spcPct val="150000"/>
              </a:lnSpc>
              <a:spcBef>
                <a:spcPts val="1000"/>
              </a:spcBef>
              <a:spcAft>
                <a:spcPts val="0"/>
              </a:spcAft>
              <a:buSzPts val="1800"/>
              <a:buChar char="●"/>
            </a:pPr>
            <a:r>
              <a:rPr lang="en" sz="1800">
                <a:solidFill>
                  <a:schemeClr val="lt1"/>
                </a:solidFill>
                <a:highlight>
                  <a:srgbClr val="000000"/>
                </a:highlight>
                <a:latin typeface="Inconsolata"/>
                <a:ea typeface="Inconsolata"/>
                <a:cs typeface="Inconsolata"/>
                <a:sym typeface="Inconsolata"/>
              </a:rPr>
              <a:t>1.txt</a:t>
            </a:r>
            <a:r>
              <a:rPr lang="en" sz="1800"/>
              <a:t> and</a:t>
            </a:r>
            <a:r>
              <a:rPr lang="en" sz="1800">
                <a:solidFill>
                  <a:srgbClr val="4CFF41"/>
                </a:solidFill>
              </a:rPr>
              <a:t> </a:t>
            </a:r>
            <a:r>
              <a:rPr lang="en" sz="1800">
                <a:solidFill>
                  <a:schemeClr val="lt1"/>
                </a:solidFill>
                <a:highlight>
                  <a:schemeClr val="dk1"/>
                </a:highlight>
                <a:latin typeface="Inconsolata"/>
                <a:ea typeface="Inconsolata"/>
                <a:cs typeface="Inconsolata"/>
                <a:sym typeface="Inconsolata"/>
              </a:rPr>
              <a:t>2.txt</a:t>
            </a:r>
            <a:r>
              <a:rPr lang="en" sz="1800"/>
              <a:t> is sent to</a:t>
            </a:r>
            <a:r>
              <a:rPr lang="en" sz="1800">
                <a:solidFill>
                  <a:schemeClr val="dk1"/>
                </a:solidFill>
              </a:rPr>
              <a:t> </a:t>
            </a:r>
            <a:r>
              <a:rPr lang="en" sz="1800" b="1" i="1">
                <a:solidFill>
                  <a:schemeClr val="dk1"/>
                </a:solidFill>
              </a:rPr>
              <a:t>stdin</a:t>
            </a:r>
            <a:r>
              <a:rPr lang="en" sz="1800"/>
              <a:t>.</a:t>
            </a:r>
            <a:endParaRPr sz="1800"/>
          </a:p>
          <a:p>
            <a:pPr marL="228600" lvl="0" indent="-228600" algn="l" rtl="0">
              <a:lnSpc>
                <a:spcPct val="150000"/>
              </a:lnSpc>
              <a:spcBef>
                <a:spcPts val="1000"/>
              </a:spcBef>
              <a:spcAft>
                <a:spcPts val="0"/>
              </a:spcAft>
              <a:buSzPts val="1800"/>
              <a:buChar char="●"/>
            </a:pPr>
            <a:r>
              <a:rPr lang="en" sz="1800">
                <a:solidFill>
                  <a:schemeClr val="lt1"/>
                </a:solidFill>
                <a:highlight>
                  <a:schemeClr val="dk1"/>
                </a:highlight>
                <a:latin typeface="Inconsolata"/>
                <a:ea typeface="Inconsolata"/>
                <a:cs typeface="Inconsolata"/>
                <a:sym typeface="Inconsolata"/>
              </a:rPr>
              <a:t>cat</a:t>
            </a:r>
            <a:r>
              <a:rPr lang="en" sz="1800">
                <a:solidFill>
                  <a:schemeClr val="dk1"/>
                </a:solidFill>
              </a:rPr>
              <a:t> </a:t>
            </a:r>
            <a:r>
              <a:rPr lang="en" sz="1800"/>
              <a:t>is taking </a:t>
            </a:r>
            <a:r>
              <a:rPr lang="en" sz="1800" b="1" i="1">
                <a:solidFill>
                  <a:schemeClr val="dk1"/>
                </a:solidFill>
              </a:rPr>
              <a:t>stdin</a:t>
            </a:r>
            <a:r>
              <a:rPr lang="en" sz="1800"/>
              <a:t>, concatenating the data, and sending it to </a:t>
            </a:r>
            <a:r>
              <a:rPr lang="en" sz="1800" b="1" i="1">
                <a:solidFill>
                  <a:schemeClr val="dk1"/>
                </a:solidFill>
              </a:rPr>
              <a:t>stdout</a:t>
            </a:r>
            <a:r>
              <a:rPr lang="en" sz="1800"/>
              <a:t>.</a:t>
            </a:r>
            <a:endParaRPr sz="1800"/>
          </a:p>
          <a:p>
            <a:pPr marL="228600" lvl="0" indent="-228600" algn="l" rtl="0">
              <a:lnSpc>
                <a:spcPct val="150000"/>
              </a:lnSpc>
              <a:spcBef>
                <a:spcPts val="1000"/>
              </a:spcBef>
              <a:spcAft>
                <a:spcPts val="0"/>
              </a:spcAft>
              <a:buSzPts val="1800"/>
              <a:buChar char="●"/>
            </a:pPr>
            <a:r>
              <a:rPr lang="en" sz="1800"/>
              <a:t>The results of combining </a:t>
            </a:r>
            <a:r>
              <a:rPr lang="en" sz="1800">
                <a:solidFill>
                  <a:schemeClr val="lt1"/>
                </a:solidFill>
                <a:highlight>
                  <a:schemeClr val="dk1"/>
                </a:highlight>
                <a:latin typeface="Inconsolata"/>
                <a:ea typeface="Inconsolata"/>
                <a:cs typeface="Inconsolata"/>
                <a:sym typeface="Inconsolata"/>
              </a:rPr>
              <a:t>1.txt</a:t>
            </a:r>
            <a:r>
              <a:rPr lang="en" sz="1800"/>
              <a:t> and </a:t>
            </a:r>
            <a:r>
              <a:rPr lang="en" sz="1800">
                <a:solidFill>
                  <a:schemeClr val="lt1"/>
                </a:solidFill>
                <a:highlight>
                  <a:schemeClr val="dk1"/>
                </a:highlight>
                <a:latin typeface="Inconsolata"/>
                <a:ea typeface="Inconsolata"/>
                <a:cs typeface="Inconsolata"/>
                <a:sym typeface="Inconsolata"/>
              </a:rPr>
              <a:t>2.txt</a:t>
            </a:r>
            <a:r>
              <a:rPr lang="en" sz="1800"/>
              <a:t> is</a:t>
            </a:r>
            <a:r>
              <a:rPr lang="en" sz="1800">
                <a:solidFill>
                  <a:schemeClr val="dk1"/>
                </a:solidFill>
              </a:rPr>
              <a:t> </a:t>
            </a:r>
            <a:r>
              <a:rPr lang="en" sz="1800" b="1" i="1">
                <a:solidFill>
                  <a:schemeClr val="dk1"/>
                </a:solidFill>
              </a:rPr>
              <a:t>stdout</a:t>
            </a:r>
            <a:r>
              <a:rPr lang="en" sz="1800">
                <a:latin typeface="Inconsolata"/>
                <a:ea typeface="Inconsolata"/>
                <a:cs typeface="Inconsolata"/>
                <a:sym typeface="Inconsolata"/>
              </a:rPr>
              <a:t>.</a:t>
            </a:r>
            <a:endParaRPr sz="1800"/>
          </a:p>
          <a:p>
            <a:pPr marL="228600" lvl="0" indent="-228600" algn="l" rtl="0">
              <a:lnSpc>
                <a:spcPct val="150000"/>
              </a:lnSpc>
              <a:spcBef>
                <a:spcPts val="1000"/>
              </a:spcBef>
              <a:spcAft>
                <a:spcPts val="1000"/>
              </a:spcAft>
              <a:buSzPts val="1800"/>
              <a:buChar char="●"/>
            </a:pPr>
            <a:r>
              <a:rPr lang="en" sz="1800" b="1" i="1">
                <a:solidFill>
                  <a:schemeClr val="dk1"/>
                </a:solidFill>
              </a:rPr>
              <a:t>stdout</a:t>
            </a:r>
            <a:r>
              <a:rPr lang="en" sz="1800"/>
              <a:t> is redirected and written to a file called </a:t>
            </a:r>
            <a:r>
              <a:rPr lang="en" sz="1800">
                <a:solidFill>
                  <a:schemeClr val="lt1"/>
                </a:solidFill>
                <a:highlight>
                  <a:srgbClr val="000000"/>
                </a:highlight>
                <a:latin typeface="Inconsolata"/>
                <a:ea typeface="Inconsolata"/>
                <a:cs typeface="Inconsolata"/>
                <a:sym typeface="Inconsolata"/>
              </a:rPr>
              <a:t>combined_1_and_2.txt</a:t>
            </a:r>
            <a:r>
              <a:rPr lang="en" sz="1800"/>
              <a:t>.</a:t>
            </a:r>
            <a:endParaRPr sz="1800"/>
          </a:p>
        </p:txBody>
      </p:sp>
      <p:sp>
        <p:nvSpPr>
          <p:cNvPr id="2012" name="Google Shape;2012;p173"/>
          <p:cNvSpPr txBox="1">
            <a:spLocks noGrp="1"/>
          </p:cNvSpPr>
          <p:nvPr>
            <p:ph type="subTitle" idx="1"/>
          </p:nvPr>
        </p:nvSpPr>
        <p:spPr>
          <a:xfrm>
            <a:off x="445850" y="899800"/>
            <a:ext cx="8034300" cy="702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1"/>
                </a:solidFill>
                <a:latin typeface="Inconsolata"/>
                <a:ea typeface="Inconsolata"/>
                <a:cs typeface="Inconsolata"/>
                <a:sym typeface="Inconsolata"/>
              </a:rPr>
              <a:t>cat 1.txt 2.txt &gt; combined_1_and_2.txt</a:t>
            </a:r>
            <a:endParaRPr sz="3000">
              <a:solidFill>
                <a:schemeClr val="lt1"/>
              </a:solidFill>
              <a:latin typeface="Inconsolata"/>
              <a:ea typeface="Inconsolata"/>
              <a:cs typeface="Inconsolata"/>
              <a:sym typeface="Inconsolata"/>
            </a:endParaRPr>
          </a:p>
        </p:txBody>
      </p:sp>
      <p:sp>
        <p:nvSpPr>
          <p:cNvPr id="2013" name="Google Shape;2013;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Set Up</a:t>
            </a:r>
            <a:endParaRPr>
              <a:solidFill>
                <a:schemeClr val="dk1"/>
              </a:solidFill>
            </a:endParaRPr>
          </a:p>
          <a:p>
            <a:pPr marL="0" lvl="0" indent="0" algn="l" rtl="0">
              <a:spcBef>
                <a:spcPts val="0"/>
              </a:spcBef>
              <a:spcAft>
                <a:spcPts val="0"/>
              </a:spcAft>
              <a:buNone/>
            </a:pPr>
            <a:endParaRPr/>
          </a:p>
        </p:txBody>
      </p:sp>
      <p:sp>
        <p:nvSpPr>
          <p:cNvPr id="2019" name="Google Shape;2019;p1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At ACME Corp, we are asked to combine several evidence log files.</a:t>
            </a:r>
            <a:endParaRPr>
              <a:solidFill>
                <a:schemeClr val="dk1"/>
              </a:solidFill>
            </a:endParaRPr>
          </a:p>
          <a:p>
            <a:pPr marL="0" lvl="0" indent="0" algn="l" rtl="0">
              <a:spcBef>
                <a:spcPts val="0"/>
              </a:spcBef>
              <a:spcAft>
                <a:spcPts val="0"/>
              </a:spcAft>
              <a:buNone/>
            </a:pPr>
            <a:endParaRPr/>
          </a:p>
        </p:txBody>
      </p:sp>
      <p:sp>
        <p:nvSpPr>
          <p:cNvPr id="2020" name="Google Shape;2020;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2021" name="Google Shape;2021;p174"/>
          <p:cNvSpPr txBox="1">
            <a:spLocks noGrp="1"/>
          </p:cNvSpPr>
          <p:nvPr>
            <p:ph type="subTitle" idx="5"/>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22" name="Google Shape;2022;p174"/>
          <p:cNvSpPr txBox="1">
            <a:spLocks noGrp="1"/>
          </p:cNvSpPr>
          <p:nvPr>
            <p:ph type="subTitle" idx="2"/>
          </p:nvPr>
        </p:nvSpPr>
        <p:spPr>
          <a:xfrm>
            <a:off x="724275" y="1937825"/>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A directory, called </a:t>
            </a:r>
            <a:r>
              <a:rPr lang="en" sz="1600">
                <a:solidFill>
                  <a:schemeClr val="lt1"/>
                </a:solidFill>
                <a:highlight>
                  <a:schemeClr val="dk1"/>
                </a:highlight>
                <a:latin typeface="Inconsolata"/>
                <a:ea typeface="Inconsolata"/>
                <a:cs typeface="Inconsolata"/>
                <a:sym typeface="Inconsolata"/>
              </a:rPr>
              <a:t>Logfile_evidence_</a:t>
            </a:r>
            <a:br>
              <a:rPr lang="en" sz="1600">
                <a:solidFill>
                  <a:schemeClr val="lt1"/>
                </a:solidFill>
                <a:highlight>
                  <a:schemeClr val="dk1"/>
                </a:highlight>
                <a:latin typeface="Inconsolata"/>
                <a:ea typeface="Inconsolata"/>
                <a:cs typeface="Inconsolata"/>
                <a:sym typeface="Inconsolata"/>
              </a:rPr>
            </a:br>
            <a:r>
              <a:rPr lang="en" sz="1600">
                <a:solidFill>
                  <a:schemeClr val="lt1"/>
                </a:solidFill>
                <a:highlight>
                  <a:schemeClr val="dk1"/>
                </a:highlight>
                <a:latin typeface="Inconsolata"/>
                <a:ea typeface="Inconsolata"/>
                <a:cs typeface="Inconsolata"/>
                <a:sym typeface="Inconsolata"/>
              </a:rPr>
              <a:t>directory</a:t>
            </a:r>
            <a:r>
              <a:rPr lang="en" sz="1600">
                <a:solidFill>
                  <a:schemeClr val="dk1"/>
                </a:solidFill>
              </a:rPr>
              <a:t> containing four files: </a:t>
            </a:r>
            <a:r>
              <a:rPr lang="en" sz="1600">
                <a:solidFill>
                  <a:schemeClr val="lt1"/>
                </a:solidFill>
                <a:highlight>
                  <a:schemeClr val="dk1"/>
                </a:highlight>
                <a:latin typeface="Inconsolata"/>
                <a:ea typeface="Inconsolata"/>
                <a:cs typeface="Inconsolata"/>
                <a:sym typeface="Inconsolata"/>
              </a:rPr>
              <a:t>LogFile1</a:t>
            </a:r>
            <a:r>
              <a:rPr lang="en" sz="1600">
                <a:solidFill>
                  <a:schemeClr val="dk1"/>
                </a:solidFill>
              </a:rPr>
              <a:t>, </a:t>
            </a:r>
            <a:r>
              <a:rPr lang="en" sz="1600">
                <a:solidFill>
                  <a:schemeClr val="lt1"/>
                </a:solidFill>
                <a:highlight>
                  <a:schemeClr val="dk1"/>
                </a:highlight>
                <a:latin typeface="Inconsolata"/>
                <a:ea typeface="Inconsolata"/>
                <a:cs typeface="Inconsolata"/>
                <a:sym typeface="Inconsolata"/>
              </a:rPr>
              <a:t>LogFile2</a:t>
            </a:r>
            <a:r>
              <a:rPr lang="en" sz="1600">
                <a:solidFill>
                  <a:schemeClr val="dk1"/>
                </a:solidFill>
              </a:rPr>
              <a:t>, </a:t>
            </a:r>
            <a:r>
              <a:rPr lang="en" sz="1600">
                <a:solidFill>
                  <a:schemeClr val="lt1"/>
                </a:solidFill>
                <a:highlight>
                  <a:schemeClr val="dk1"/>
                </a:highlight>
                <a:latin typeface="Inconsolata"/>
                <a:ea typeface="Inconsolata"/>
                <a:cs typeface="Inconsolata"/>
                <a:sym typeface="Inconsolata"/>
              </a:rPr>
              <a:t>LogFile3</a:t>
            </a:r>
            <a:r>
              <a:rPr lang="en" sz="1600">
                <a:solidFill>
                  <a:schemeClr val="dk1"/>
                </a:solidFill>
              </a:rPr>
              <a:t>, </a:t>
            </a:r>
            <a:r>
              <a:rPr lang="en" sz="1600">
                <a:solidFill>
                  <a:schemeClr val="lt1"/>
                </a:solidFill>
                <a:highlight>
                  <a:schemeClr val="dk1"/>
                </a:highlight>
                <a:latin typeface="Inconsolata"/>
                <a:ea typeface="Inconsolata"/>
                <a:cs typeface="Inconsolata"/>
                <a:sym typeface="Inconsolata"/>
              </a:rPr>
              <a:t>LogFile4</a:t>
            </a:r>
            <a:r>
              <a:rPr lang="en" sz="1600">
                <a:solidFill>
                  <a:schemeClr val="dk1"/>
                </a:solidFill>
              </a:rPr>
              <a:t>. </a:t>
            </a:r>
            <a:endParaRPr sz="1600">
              <a:solidFill>
                <a:schemeClr val="dk1"/>
              </a:solidFill>
            </a:endParaRPr>
          </a:p>
          <a:p>
            <a:pPr marL="0" lvl="0" indent="0" algn="l" rtl="0">
              <a:spcBef>
                <a:spcPts val="1000"/>
              </a:spcBef>
              <a:spcAft>
                <a:spcPts val="1000"/>
              </a:spcAft>
              <a:buNone/>
            </a:pPr>
            <a:r>
              <a:rPr lang="en" sz="1600">
                <a:solidFill>
                  <a:schemeClr val="dk1"/>
                </a:solidFill>
              </a:rPr>
              <a:t>Each file has logs from a different day.</a:t>
            </a:r>
            <a:endParaRPr sz="1600"/>
          </a:p>
        </p:txBody>
      </p:sp>
      <p:sp>
        <p:nvSpPr>
          <p:cNvPr id="2023" name="Google Shape;2023;p174"/>
          <p:cNvSpPr txBox="1">
            <a:spLocks noGrp="1"/>
          </p:cNvSpPr>
          <p:nvPr>
            <p:ph type="subTitle" idx="3"/>
          </p:nvPr>
        </p:nvSpPr>
        <p:spPr>
          <a:xfrm>
            <a:off x="3496050" y="1937825"/>
            <a:ext cx="24114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a:solidFill>
                  <a:schemeClr val="dk1"/>
                </a:solidFill>
              </a:rPr>
              <a:t>That your forensic team will be doing an analysis of these logs. </a:t>
            </a:r>
            <a:endParaRPr sz="1600">
              <a:solidFill>
                <a:schemeClr val="dk1"/>
              </a:solidFill>
            </a:endParaRPr>
          </a:p>
          <a:p>
            <a:pPr marL="0" lvl="0" indent="0" algn="l" rtl="0">
              <a:spcBef>
                <a:spcPts val="1000"/>
              </a:spcBef>
              <a:spcAft>
                <a:spcPts val="0"/>
              </a:spcAft>
              <a:buNone/>
            </a:pPr>
            <a:r>
              <a:rPr lang="en" sz="1600">
                <a:solidFill>
                  <a:schemeClr val="dk1"/>
                </a:solidFill>
              </a:rPr>
              <a:t>Their job will be easier if you can combine </a:t>
            </a:r>
            <a:br>
              <a:rPr lang="en" sz="1600">
                <a:solidFill>
                  <a:schemeClr val="dk1"/>
                </a:solidFill>
              </a:rPr>
            </a:br>
            <a:r>
              <a:rPr lang="en" sz="1600">
                <a:solidFill>
                  <a:schemeClr val="dk1"/>
                </a:solidFill>
              </a:rPr>
              <a:t>the log files into a single file.</a:t>
            </a:r>
            <a:endParaRPr sz="1600"/>
          </a:p>
        </p:txBody>
      </p:sp>
      <p:sp>
        <p:nvSpPr>
          <p:cNvPr id="2024" name="Google Shape;2024;p174"/>
          <p:cNvSpPr txBox="1">
            <a:spLocks noGrp="1"/>
          </p:cNvSpPr>
          <p:nvPr>
            <p:ph type="subTitle" idx="4"/>
          </p:nvPr>
        </p:nvSpPr>
        <p:spPr>
          <a:xfrm>
            <a:off x="6401175" y="1938575"/>
            <a:ext cx="25248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600">
                <a:solidFill>
                  <a:srgbClr val="24292E"/>
                </a:solidFill>
              </a:rPr>
              <a:t>Using</a:t>
            </a:r>
            <a:r>
              <a:rPr lang="en" sz="1600">
                <a:solidFill>
                  <a:schemeClr val="dk1"/>
                </a:solidFill>
              </a:rPr>
              <a:t> the </a:t>
            </a:r>
            <a:r>
              <a:rPr lang="en" sz="1600">
                <a:solidFill>
                  <a:schemeClr val="lt1"/>
                </a:solidFill>
                <a:highlight>
                  <a:schemeClr val="dk1"/>
                </a:highlight>
                <a:latin typeface="Inconsolata"/>
                <a:ea typeface="Inconsolata"/>
                <a:cs typeface="Inconsolata"/>
                <a:sym typeface="Inconsolata"/>
              </a:rPr>
              <a:t>cat</a:t>
            </a:r>
            <a:r>
              <a:rPr lang="en" sz="1600">
                <a:solidFill>
                  <a:schemeClr val="lt1"/>
                </a:solidFill>
                <a:highlight>
                  <a:schemeClr val="dk1"/>
                </a:highlight>
              </a:rPr>
              <a:t> </a:t>
            </a:r>
            <a:r>
              <a:rPr lang="en" sz="1600">
                <a:solidFill>
                  <a:schemeClr val="dk1"/>
                </a:solidFill>
              </a:rPr>
              <a:t>command to combine the logs into a single file called</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lt1"/>
                </a:solidFill>
                <a:highlight>
                  <a:schemeClr val="dk1"/>
                </a:highlight>
                <a:latin typeface="Inconsolata"/>
                <a:ea typeface="Inconsolata"/>
                <a:cs typeface="Inconsolata"/>
                <a:sym typeface="Inconsolata"/>
              </a:rPr>
              <a:t>rogue_employee_log_</a:t>
            </a:r>
            <a:br>
              <a:rPr lang="en" sz="1600">
                <a:solidFill>
                  <a:schemeClr val="lt1"/>
                </a:solidFill>
                <a:highlight>
                  <a:schemeClr val="dk1"/>
                </a:highlight>
                <a:latin typeface="Inconsolata"/>
                <a:ea typeface="Inconsolata"/>
                <a:cs typeface="Inconsolata"/>
                <a:sym typeface="Inconsolata"/>
              </a:rPr>
            </a:br>
            <a:r>
              <a:rPr lang="en" sz="1600">
                <a:solidFill>
                  <a:schemeClr val="lt1"/>
                </a:solidFill>
                <a:highlight>
                  <a:schemeClr val="dk1"/>
                </a:highlight>
                <a:latin typeface="Inconsolata"/>
                <a:ea typeface="Inconsolata"/>
                <a:cs typeface="Inconsolata"/>
                <a:sym typeface="Inconsolata"/>
              </a:rPr>
              <a:t>evidence</a:t>
            </a:r>
            <a:r>
              <a:rPr lang="en" sz="1600">
                <a:solidFill>
                  <a:schemeClr val="dk1"/>
                </a:solidFill>
                <a:latin typeface="Inconsolata"/>
                <a:ea typeface="Inconsolata"/>
                <a:cs typeface="Inconsolata"/>
                <a:sym typeface="Inconsolata"/>
              </a:rPr>
              <a:t>. </a:t>
            </a:r>
            <a:endParaRPr sz="1600">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600">
              <a:solidFill>
                <a:schemeClr val="lt1"/>
              </a:solidFill>
              <a:highlight>
                <a:schemeClr val="dk1"/>
              </a:highlight>
              <a:latin typeface="Inconsolata"/>
              <a:ea typeface="Inconsolata"/>
              <a:cs typeface="Inconsolata"/>
              <a:sym typeface="Inconsolata"/>
            </a:endParaRPr>
          </a:p>
          <a:p>
            <a:pPr marL="0" lvl="0" indent="0" algn="l" rtl="0">
              <a:spcBef>
                <a:spcPts val="0"/>
              </a:spcBef>
              <a:spcAft>
                <a:spcPts val="0"/>
              </a:spcAft>
              <a:buNone/>
            </a:pPr>
            <a:endParaRPr sz="1600"/>
          </a:p>
        </p:txBody>
      </p:sp>
      <p:sp>
        <p:nvSpPr>
          <p:cNvPr id="2025" name="Google Shape;2025;p174"/>
          <p:cNvSpPr txBox="1">
            <a:spLocks noGrp="1"/>
          </p:cNvSpPr>
          <p:nvPr>
            <p:ph type="subTitle" idx="6"/>
          </p:nvPr>
        </p:nvSpPr>
        <p:spPr>
          <a:xfrm>
            <a:off x="467725" y="1345000"/>
            <a:ext cx="2272200" cy="476700"/>
          </a:xfrm>
          <a:prstGeom prst="rect">
            <a:avLst/>
          </a:prstGeom>
        </p:spPr>
        <p:txBody>
          <a:bodyPr spcFirstLastPara="1" wrap="square" lIns="118850" tIns="91425" rIns="91425" bIns="91425" anchor="ctr" anchorCtr="0">
            <a:noAutofit/>
          </a:bodyPr>
          <a:lstStyle/>
          <a:p>
            <a:pPr marL="0" lvl="0" indent="0" algn="l" rtl="0">
              <a:spcBef>
                <a:spcPts val="0"/>
              </a:spcBef>
              <a:spcAft>
                <a:spcPts val="0"/>
              </a:spcAft>
              <a:buNone/>
            </a:pPr>
            <a:r>
              <a:rPr lang="en" sz="1500">
                <a:latin typeface="Roboto Medium"/>
                <a:ea typeface="Roboto Medium"/>
                <a:cs typeface="Roboto Medium"/>
                <a:sym typeface="Roboto Medium"/>
              </a:rPr>
              <a:t>The manager provided:</a:t>
            </a:r>
            <a:endParaRPr sz="1500">
              <a:latin typeface="Roboto Medium"/>
              <a:ea typeface="Roboto Medium"/>
              <a:cs typeface="Roboto Medium"/>
              <a:sym typeface="Roboto Medium"/>
            </a:endParaRPr>
          </a:p>
        </p:txBody>
      </p:sp>
      <p:sp>
        <p:nvSpPr>
          <p:cNvPr id="2026" name="Google Shape;2026;p174"/>
          <p:cNvSpPr txBox="1">
            <a:spLocks noGrp="1"/>
          </p:cNvSpPr>
          <p:nvPr>
            <p:ph type="subTitle" idx="6"/>
          </p:nvPr>
        </p:nvSpPr>
        <p:spPr>
          <a:xfrm>
            <a:off x="3226350" y="1345000"/>
            <a:ext cx="2326500" cy="476700"/>
          </a:xfrm>
          <a:prstGeom prst="rect">
            <a:avLst/>
          </a:prstGeom>
        </p:spPr>
        <p:txBody>
          <a:bodyPr spcFirstLastPara="1" wrap="square" lIns="118850" tIns="91425" rIns="91425" bIns="91425" anchor="ctr" anchorCtr="0">
            <a:noAutofit/>
          </a:bodyPr>
          <a:lstStyle/>
          <a:p>
            <a:pPr marL="0" lvl="0" indent="0" algn="l" rtl="0">
              <a:spcBef>
                <a:spcPts val="0"/>
              </a:spcBef>
              <a:spcAft>
                <a:spcPts val="0"/>
              </a:spcAft>
              <a:buNone/>
            </a:pPr>
            <a:r>
              <a:rPr lang="en" sz="1500">
                <a:solidFill>
                  <a:schemeClr val="lt1"/>
                </a:solidFill>
                <a:latin typeface="Roboto Medium"/>
                <a:ea typeface="Roboto Medium"/>
                <a:cs typeface="Roboto Medium"/>
                <a:sym typeface="Roboto Medium"/>
              </a:rPr>
              <a:t>The manager explained:</a:t>
            </a:r>
            <a:endParaRPr sz="1500">
              <a:solidFill>
                <a:schemeClr val="lt1"/>
              </a:solidFill>
              <a:latin typeface="Roboto Medium"/>
              <a:ea typeface="Roboto Medium"/>
              <a:cs typeface="Roboto Medium"/>
              <a:sym typeface="Roboto Medium"/>
            </a:endParaRPr>
          </a:p>
        </p:txBody>
      </p:sp>
      <p:sp>
        <p:nvSpPr>
          <p:cNvPr id="2027" name="Google Shape;2027;p174"/>
          <p:cNvSpPr txBox="1">
            <a:spLocks noGrp="1"/>
          </p:cNvSpPr>
          <p:nvPr>
            <p:ph type="subTitle" idx="6"/>
          </p:nvPr>
        </p:nvSpPr>
        <p:spPr>
          <a:xfrm>
            <a:off x="6142850" y="1345000"/>
            <a:ext cx="2185500" cy="476700"/>
          </a:xfrm>
          <a:prstGeom prst="rect">
            <a:avLst/>
          </a:prstGeom>
        </p:spPr>
        <p:txBody>
          <a:bodyPr spcFirstLastPara="1" wrap="square" lIns="118850" tIns="91425" rIns="91425" bIns="91425" anchor="ctr" anchorCtr="0">
            <a:noAutofit/>
          </a:bodyPr>
          <a:lstStyle/>
          <a:p>
            <a:pPr marL="0" lvl="0" indent="0" algn="l" rtl="0">
              <a:spcBef>
                <a:spcPts val="0"/>
              </a:spcBef>
              <a:spcAft>
                <a:spcPts val="0"/>
              </a:spcAft>
              <a:buNone/>
            </a:pPr>
            <a:r>
              <a:rPr lang="en" sz="1500">
                <a:solidFill>
                  <a:schemeClr val="lt1"/>
                </a:solidFill>
                <a:latin typeface="Roboto Medium"/>
                <a:ea typeface="Roboto Medium"/>
                <a:cs typeface="Roboto Medium"/>
                <a:sym typeface="Roboto Medium"/>
              </a:rPr>
              <a:t>We are tasked with:</a:t>
            </a:r>
            <a:endParaRPr sz="1500">
              <a:solidFill>
                <a:schemeClr val="lt1"/>
              </a:solidFill>
              <a:latin typeface="Roboto Medium"/>
              <a:ea typeface="Roboto Medium"/>
              <a:cs typeface="Roboto Medium"/>
              <a:sym typeface="Roboto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175"/>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Streams and the </a:t>
            </a:r>
            <a:r>
              <a:rPr lang="en">
                <a:solidFill>
                  <a:schemeClr val="dk1"/>
                </a:solidFill>
                <a:highlight>
                  <a:schemeClr val="lt1"/>
                </a:highlight>
                <a:latin typeface="Inconsolata Medium"/>
                <a:ea typeface="Inconsolata Medium"/>
                <a:cs typeface="Inconsolata Medium"/>
                <a:sym typeface="Inconsolata Medium"/>
              </a:rPr>
              <a:t>cat</a:t>
            </a:r>
            <a:r>
              <a:rPr lang="en"/>
              <a:t> Command</a:t>
            </a:r>
            <a:endParaRPr/>
          </a:p>
        </p:txBody>
      </p:sp>
      <p:sp>
        <p:nvSpPr>
          <p:cNvPr id="2033" name="Google Shape;2033;p1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34" name="Google Shape;2034;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75</a:t>
            </a:fld>
            <a:endParaRPr sz="600">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176"/>
          <p:cNvSpPr txBox="1">
            <a:spLocks noGrp="1"/>
          </p:cNvSpPr>
          <p:nvPr>
            <p:ph type="title"/>
          </p:nvPr>
        </p:nvSpPr>
        <p:spPr>
          <a:xfrm>
            <a:off x="1400" y="274875"/>
            <a:ext cx="81432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000">
                <a:solidFill>
                  <a:schemeClr val="dk1"/>
                </a:solidFill>
              </a:rPr>
              <a:t>Activity: Internal Investigation:</a:t>
            </a:r>
            <a:br>
              <a:rPr lang="en" sz="3000">
                <a:solidFill>
                  <a:schemeClr val="dk1"/>
                </a:solidFill>
              </a:rPr>
            </a:br>
            <a:r>
              <a:rPr lang="en" sz="3000">
                <a:solidFill>
                  <a:schemeClr val="dk1"/>
                </a:solidFill>
              </a:rPr>
              <a:t>Finding the Kit </a:t>
            </a:r>
            <a:r>
              <a:rPr lang="en" sz="3000">
                <a:solidFill>
                  <a:schemeClr val="lt1"/>
                </a:solidFill>
                <a:highlight>
                  <a:schemeClr val="dk1"/>
                </a:highlight>
                <a:latin typeface="Inconsolata Medium"/>
                <a:ea typeface="Inconsolata Medium"/>
                <a:cs typeface="Inconsolata Medium"/>
                <a:sym typeface="Inconsolata Medium"/>
              </a:rPr>
              <a:t>cat</a:t>
            </a:r>
            <a:r>
              <a:rPr lang="en" sz="3000">
                <a:solidFill>
                  <a:schemeClr val="dk1"/>
                </a:solidFill>
              </a:rPr>
              <a:t> Burglar</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You continue in your role as security analyst at Wonka Corp</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Your manager believes Henry and Ruth are sharing secret recipes and collected some files from their computers to help you build your case.</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must analyze this additional data and prepare a combined evidence file for the local authorities.</a:t>
            </a:r>
            <a:endParaRPr/>
          </a:p>
        </p:txBody>
      </p:sp>
      <p:sp>
        <p:nvSpPr>
          <p:cNvPr id="2040" name="Google Shape;2040;p1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41" name="Google Shape;2041;p176"/>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15 Minutes</a:t>
            </a:r>
            <a:endParaRPr/>
          </a:p>
        </p:txBody>
      </p:sp>
      <p:sp>
        <p:nvSpPr>
          <p:cNvPr id="2042" name="Google Shape;2042;p1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1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48" name="Google Shape;2048;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77</a:t>
            </a:fld>
            <a:endParaRPr sz="6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1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54" name="Google Shape;2054;p1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78</a:t>
            </a:fld>
            <a:endParaRPr sz="600">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17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chemeClr val="lt1"/>
                </a:solidFill>
                <a:latin typeface="Roboto"/>
                <a:ea typeface="Roboto"/>
                <a:cs typeface="Roboto"/>
                <a:sym typeface="Roboto"/>
              </a:rPr>
              <a:t>79</a:t>
            </a:fld>
            <a:endParaRPr sz="6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08"/>
          <p:cNvSpPr txBox="1">
            <a:spLocks noGrp="1"/>
          </p:cNvSpPr>
          <p:nvPr>
            <p:ph type="title"/>
          </p:nvPr>
        </p:nvSpPr>
        <p:spPr>
          <a:xfrm>
            <a:off x="-200" y="275025"/>
            <a:ext cx="86142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For those who have used the command line: where have you </a:t>
            </a:r>
            <a:br>
              <a:rPr lang="en"/>
            </a:br>
            <a:r>
              <a:rPr lang="en"/>
              <a:t>used it and what for? </a:t>
            </a:r>
            <a:endParaRPr/>
          </a:p>
        </p:txBody>
      </p:sp>
      <p:sp>
        <p:nvSpPr>
          <p:cNvPr id="1344" name="Google Shape;1344;p10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5" name="Google Shape;1345;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180"/>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a:t>
            </a:r>
            <a:br>
              <a:rPr lang="en"/>
            </a:br>
            <a:r>
              <a:rPr lang="en"/>
              <a:t>retrieve a list of all files in a folder?</a:t>
            </a:r>
            <a:endParaRPr/>
          </a:p>
        </p:txBody>
      </p:sp>
      <p:sp>
        <p:nvSpPr>
          <p:cNvPr id="2065" name="Google Shape;2065;p1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66" name="Google Shape;2066;p1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80</a:t>
            </a:fld>
            <a:endParaRPr sz="600">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81"/>
          <p:cNvSpPr txBox="1">
            <a:spLocks noGrp="1"/>
          </p:cNvSpPr>
          <p:nvPr>
            <p:ph type="title"/>
          </p:nvPr>
        </p:nvSpPr>
        <p:spPr>
          <a:xfrm>
            <a:off x="-200" y="275025"/>
            <a:ext cx="86013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retrieve a list of files directories?</a:t>
            </a:r>
            <a:endParaRPr/>
          </a:p>
          <a:p>
            <a:pPr marL="0" lvl="0" indent="0" algn="l" rtl="0">
              <a:spcBef>
                <a:spcPts val="1000"/>
              </a:spcBef>
              <a:spcAft>
                <a:spcPts val="0"/>
              </a:spcAft>
              <a:buNone/>
            </a:pPr>
            <a:r>
              <a:rPr lang="en">
                <a:solidFill>
                  <a:schemeClr val="dk1"/>
                </a:solidFill>
                <a:highlight>
                  <a:schemeClr val="lt1"/>
                </a:highlight>
                <a:latin typeface="Inconsolata Medium"/>
                <a:ea typeface="Inconsolata Medium"/>
                <a:cs typeface="Inconsolata Medium"/>
                <a:sym typeface="Inconsolata Medium"/>
              </a:rPr>
              <a:t>ls</a:t>
            </a:r>
            <a:endParaRPr>
              <a:solidFill>
                <a:schemeClr val="dk1"/>
              </a:solidFill>
              <a:highlight>
                <a:schemeClr val="lt1"/>
              </a:highlight>
              <a:latin typeface="Inconsolata Medium"/>
              <a:ea typeface="Inconsolata Medium"/>
              <a:cs typeface="Inconsolata Medium"/>
              <a:sym typeface="Inconsolata Medium"/>
            </a:endParaRPr>
          </a:p>
        </p:txBody>
      </p:sp>
      <p:sp>
        <p:nvSpPr>
          <p:cNvPr id="2072" name="Google Shape;2072;p1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73" name="Google Shape;2073;p18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81</a:t>
            </a:fld>
            <a:endParaRPr sz="600">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82"/>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a:t>
            </a:r>
            <a:endParaRPr/>
          </a:p>
          <a:p>
            <a:pPr marL="0" lvl="0" indent="0" algn="l" rtl="0">
              <a:spcBef>
                <a:spcPts val="0"/>
              </a:spcBef>
              <a:spcAft>
                <a:spcPts val="0"/>
              </a:spcAft>
              <a:buNone/>
            </a:pPr>
            <a:r>
              <a:rPr lang="en"/>
              <a:t>to create a folder?</a:t>
            </a:r>
            <a:endParaRPr/>
          </a:p>
        </p:txBody>
      </p:sp>
      <p:sp>
        <p:nvSpPr>
          <p:cNvPr id="2079" name="Google Shape;2079;p1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80" name="Google Shape;2080;p18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82</a:t>
            </a:fld>
            <a:endParaRPr sz="600">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183"/>
          <p:cNvSpPr txBox="1">
            <a:spLocks noGrp="1"/>
          </p:cNvSpPr>
          <p:nvPr>
            <p:ph type="title"/>
          </p:nvPr>
        </p:nvSpPr>
        <p:spPr>
          <a:xfrm>
            <a:off x="-200" y="275025"/>
            <a:ext cx="86013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a:t>
            </a:r>
            <a:br>
              <a:rPr lang="en"/>
            </a:br>
            <a:r>
              <a:rPr lang="en"/>
              <a:t>to create a folder?</a:t>
            </a:r>
            <a:endParaRPr/>
          </a:p>
          <a:p>
            <a:pPr marL="0" lvl="0" indent="0" algn="l" rtl="0">
              <a:spcBef>
                <a:spcPts val="1000"/>
              </a:spcBef>
              <a:spcAft>
                <a:spcPts val="0"/>
              </a:spcAft>
              <a:buNone/>
            </a:pPr>
            <a:r>
              <a:rPr lang="en">
                <a:solidFill>
                  <a:schemeClr val="dk1"/>
                </a:solidFill>
                <a:highlight>
                  <a:schemeClr val="lt1"/>
                </a:highlight>
                <a:latin typeface="Inconsolata Medium"/>
                <a:ea typeface="Inconsolata Medium"/>
                <a:cs typeface="Inconsolata Medium"/>
                <a:sym typeface="Inconsolata Medium"/>
              </a:rPr>
              <a:t>mkdir</a:t>
            </a:r>
            <a:endParaRPr>
              <a:solidFill>
                <a:schemeClr val="dk1"/>
              </a:solidFill>
              <a:highlight>
                <a:schemeClr val="lt1"/>
              </a:highlight>
              <a:latin typeface="Inconsolata Medium"/>
              <a:ea typeface="Inconsolata Medium"/>
              <a:cs typeface="Inconsolata Medium"/>
              <a:sym typeface="Inconsolata Medium"/>
            </a:endParaRPr>
          </a:p>
        </p:txBody>
      </p:sp>
      <p:sp>
        <p:nvSpPr>
          <p:cNvPr id="2086" name="Google Shape;2086;p1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87" name="Google Shape;2087;p18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83</a:t>
            </a:fld>
            <a:endParaRPr sz="600">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84"/>
          <p:cNvSpPr txBox="1">
            <a:spLocks noGrp="1"/>
          </p:cNvSpPr>
          <p:nvPr>
            <p:ph type="title"/>
          </p:nvPr>
        </p:nvSpPr>
        <p:spPr>
          <a:xfrm>
            <a:off x="-200" y="275025"/>
            <a:ext cx="7971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combine multiple files?</a:t>
            </a:r>
            <a:endParaRPr/>
          </a:p>
          <a:p>
            <a:pPr marL="0" lvl="0" indent="0" algn="l" rtl="0">
              <a:spcBef>
                <a:spcPts val="1000"/>
              </a:spcBef>
              <a:spcAft>
                <a:spcPts val="0"/>
              </a:spcAft>
              <a:buNone/>
            </a:pPr>
            <a:r>
              <a:rPr lang="en"/>
              <a:t>How do we save the output?</a:t>
            </a:r>
            <a:endParaRPr/>
          </a:p>
        </p:txBody>
      </p:sp>
      <p:sp>
        <p:nvSpPr>
          <p:cNvPr id="2093" name="Google Shape;2093;p1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94" name="Google Shape;2094;p18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84</a:t>
            </a:fld>
            <a:endParaRPr sz="6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185"/>
          <p:cNvSpPr txBox="1">
            <a:spLocks noGrp="1"/>
          </p:cNvSpPr>
          <p:nvPr>
            <p:ph type="title"/>
          </p:nvPr>
        </p:nvSpPr>
        <p:spPr>
          <a:xfrm>
            <a:off x="-200" y="275025"/>
            <a:ext cx="88428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combine multiple files? </a:t>
            </a:r>
            <a:r>
              <a:rPr lang="en" sz="3000">
                <a:solidFill>
                  <a:schemeClr val="dk1"/>
                </a:solidFill>
                <a:highlight>
                  <a:schemeClr val="lt1"/>
                </a:highlight>
                <a:latin typeface="Inconsolata Medium"/>
                <a:ea typeface="Inconsolata Medium"/>
                <a:cs typeface="Inconsolata Medium"/>
                <a:sym typeface="Inconsolata Medium"/>
              </a:rPr>
              <a:t>cat</a:t>
            </a:r>
            <a:endParaRPr sz="3000">
              <a:solidFill>
                <a:schemeClr val="dk1"/>
              </a:solidFill>
              <a:highlight>
                <a:schemeClr val="lt1"/>
              </a:highlight>
              <a:latin typeface="Inconsolata Medium"/>
              <a:ea typeface="Inconsolata Medium"/>
              <a:cs typeface="Inconsolata Medium"/>
              <a:sym typeface="Inconsolata Medium"/>
            </a:endParaRPr>
          </a:p>
          <a:p>
            <a:pPr marL="0" lvl="0" indent="0" algn="l" rtl="0">
              <a:spcBef>
                <a:spcPts val="2000"/>
              </a:spcBef>
              <a:spcAft>
                <a:spcPts val="0"/>
              </a:spcAft>
              <a:buNone/>
            </a:pPr>
            <a:r>
              <a:rPr lang="en"/>
              <a:t>How do we save the output?</a:t>
            </a:r>
            <a:endParaRPr/>
          </a:p>
          <a:p>
            <a:pPr marL="0" lvl="0" indent="0" algn="l" rtl="0">
              <a:spcBef>
                <a:spcPts val="0"/>
              </a:spcBef>
              <a:spcAft>
                <a:spcPts val="1000"/>
              </a:spcAft>
              <a:buNone/>
            </a:pPr>
            <a:r>
              <a:rPr lang="en" sz="3000">
                <a:solidFill>
                  <a:schemeClr val="dk1"/>
                </a:solidFill>
                <a:highlight>
                  <a:schemeClr val="lt1"/>
                </a:highlight>
                <a:latin typeface="Inconsolata Medium"/>
                <a:ea typeface="Inconsolata Medium"/>
                <a:cs typeface="Inconsolata Medium"/>
                <a:sym typeface="Inconsolata Medium"/>
              </a:rPr>
              <a:t>cat file1 file2 &gt; output_file</a:t>
            </a:r>
            <a:endParaRPr sz="3000"/>
          </a:p>
        </p:txBody>
      </p:sp>
      <p:sp>
        <p:nvSpPr>
          <p:cNvPr id="2100" name="Google Shape;2100;p1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1" name="Google Shape;2101;p18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85</a:t>
            </a:fld>
            <a:endParaRPr sz="600">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1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7" name="Google Shape;2107;p18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86</a:t>
            </a:fld>
            <a:endParaRPr sz="600">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the Command Line? </a:t>
            </a:r>
            <a:endParaRPr/>
          </a:p>
        </p:txBody>
      </p:sp>
      <p:sp>
        <p:nvSpPr>
          <p:cNvPr id="1351" name="Google Shape;1351;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Using the command line is a critical skill. At different times, it may be: </a:t>
            </a:r>
            <a:endParaRPr/>
          </a:p>
        </p:txBody>
      </p:sp>
      <p:sp>
        <p:nvSpPr>
          <p:cNvPr id="1352" name="Google Shape;1352;p109"/>
          <p:cNvSpPr txBox="1">
            <a:spLocks noGrp="1"/>
          </p:cNvSpPr>
          <p:nvPr>
            <p:ph type="subTitle" idx="2"/>
          </p:nvPr>
        </p:nvSpPr>
        <p:spPr>
          <a:xfrm>
            <a:off x="724275" y="1937825"/>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a:t>The only way </a:t>
            </a:r>
            <a:br>
              <a:rPr lang="en" sz="1800"/>
            </a:br>
            <a:r>
              <a:rPr lang="en" sz="1800"/>
              <a:t>to achieve a desired outcome.</a:t>
            </a:r>
            <a:endParaRPr sz="1800"/>
          </a:p>
        </p:txBody>
      </p:sp>
      <p:sp>
        <p:nvSpPr>
          <p:cNvPr id="1353" name="Google Shape;1353;p109"/>
          <p:cNvSpPr txBox="1">
            <a:spLocks noGrp="1"/>
          </p:cNvSpPr>
          <p:nvPr>
            <p:ph type="subTitle" idx="3"/>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a:t>The fastest way</a:t>
            </a:r>
            <a:br>
              <a:rPr lang="en" sz="1800"/>
            </a:br>
            <a:r>
              <a:rPr lang="en" sz="1800"/>
              <a:t>to achieve a desired outcome.</a:t>
            </a:r>
            <a:endParaRPr sz="1800"/>
          </a:p>
        </p:txBody>
      </p:sp>
      <p:sp>
        <p:nvSpPr>
          <p:cNvPr id="1354" name="Google Shape;1354;p109"/>
          <p:cNvSpPr txBox="1">
            <a:spLocks noGrp="1"/>
          </p:cNvSpPr>
          <p:nvPr>
            <p:ph type="subTitle" idx="4"/>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a:t>The most flexible way to achieve a desired outcome.</a:t>
            </a:r>
            <a:endParaRPr sz="1800"/>
          </a:p>
        </p:txBody>
      </p:sp>
      <p:sp>
        <p:nvSpPr>
          <p:cNvPr id="1355" name="Google Shape;135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356" name="Google Shape;1356;p109"/>
          <p:cNvSpPr txBox="1">
            <a:spLocks noGrp="1"/>
          </p:cNvSpPr>
          <p:nvPr>
            <p:ph type="subTitle" idx="5"/>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3659</Words>
  <Application>Microsoft Office PowerPoint</Application>
  <PresentationFormat>On-screen Show (16:9)</PresentationFormat>
  <Paragraphs>517</Paragraphs>
  <Slides>87</Slides>
  <Notes>87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87</vt:i4>
      </vt:variant>
    </vt:vector>
  </HeadingPairs>
  <TitlesOfParts>
    <vt:vector size="101" baseType="lpstr">
      <vt:lpstr>Oswald</vt:lpstr>
      <vt:lpstr>Inconsolata Medium</vt:lpstr>
      <vt:lpstr>Arial</vt:lpstr>
      <vt:lpstr>Oswald Light</vt:lpstr>
      <vt:lpstr>Caveat</vt:lpstr>
      <vt:lpstr>Roboto Light</vt:lpstr>
      <vt:lpstr>Inconsolata</vt:lpstr>
      <vt:lpstr>Oswald Medium</vt:lpstr>
      <vt:lpstr>Roboto Medium</vt:lpstr>
      <vt:lpstr>Courier New</vt:lpstr>
      <vt:lpstr>Roboto</vt:lpstr>
      <vt:lpstr>Roboto Thin</vt:lpstr>
      <vt:lpstr>Calibri</vt:lpstr>
      <vt:lpstr>Simple Light</vt:lpstr>
      <vt:lpstr>How Sweet Is the Terminal?</vt:lpstr>
      <vt:lpstr>Class Objectives</vt:lpstr>
      <vt:lpstr>Why the Terminal Matters: Why the Terminal Matters: free ranges.</vt:lpstr>
      <vt:lpstr>Graphical User Interfaces</vt:lpstr>
      <vt:lpstr>What is the Command Line? </vt:lpstr>
      <vt:lpstr>PowerPoint Presentation</vt:lpstr>
      <vt:lpstr>Raise a Fist: If you’ve never worked with the command line and barely know what it is. Raise a Five: If you work with the command line on a daily basis. Raise One, Two, Three or Four: If you fall somewhere in between. </vt:lpstr>
      <vt:lpstr>For those who have used the command line: where have you  used it and what for? </vt:lpstr>
      <vt:lpstr>Why the Command Line? </vt:lpstr>
      <vt:lpstr>Why the Command Line? </vt:lpstr>
      <vt:lpstr>Why the Command Line? </vt:lpstr>
      <vt:lpstr>Why the Command Line? </vt:lpstr>
      <vt:lpstr>Words to the Wise</vt:lpstr>
      <vt:lpstr>Working on the Command Line</vt:lpstr>
      <vt:lpstr>Basic Terminal Commands</vt:lpstr>
      <vt:lpstr>Basic Commands </vt:lpstr>
      <vt:lpstr>Demonstration Scenario</vt:lpstr>
      <vt:lpstr>Terminal Basics </vt:lpstr>
      <vt:lpstr>Demonstration Review </vt:lpstr>
      <vt:lpstr>Demonstration Review </vt:lpstr>
      <vt:lpstr>Activity: Take Five and Practice the  Command Line In this activity, you are a security analyst at Wonka Corp.  Wonka Corp believes an employee is selling secret recipes.  You must create evidence directories for email, logs, and web_access to organize your investigation of the rogue employee.</vt:lpstr>
      <vt:lpstr>PowerPoint Presentation</vt:lpstr>
      <vt:lpstr>PowerPoint Presentation</vt:lpstr>
      <vt:lpstr>Relative vs. Absolute Paths </vt:lpstr>
      <vt:lpstr>File Paths</vt:lpstr>
      <vt:lpstr>File Paths in IT</vt:lpstr>
      <vt:lpstr>FIle Paths</vt:lpstr>
      <vt:lpstr>Absolute Paths</vt:lpstr>
      <vt:lpstr>Absolute Paths</vt:lpstr>
      <vt:lpstr>Relative Paths</vt:lpstr>
      <vt:lpstr>File Paths on the Command Line</vt:lpstr>
      <vt:lpstr>Demonstration Scenario </vt:lpstr>
      <vt:lpstr>File Paths</vt:lpstr>
      <vt:lpstr>Copying and Moving Files</vt:lpstr>
      <vt:lpstr>Security and IT professionals often copy files from one location to another.</vt:lpstr>
      <vt:lpstr>Copying Files</vt:lpstr>
      <vt:lpstr>Security and IT professionals often move files from one location to another.</vt:lpstr>
      <vt:lpstr>Moving Files</vt:lpstr>
      <vt:lpstr>Similar Syntax</vt:lpstr>
      <vt:lpstr>Copy and Move Demo Scenario</vt:lpstr>
      <vt:lpstr>Let’s Review</vt:lpstr>
      <vt:lpstr>Let’s Review </vt:lpstr>
      <vt:lpstr>Let’s Review </vt:lpstr>
      <vt:lpstr>Let’s Review </vt:lpstr>
      <vt:lpstr>Let’s Review</vt:lpstr>
      <vt:lpstr>Let’s Review</vt:lpstr>
      <vt:lpstr>Activity: Finding Your Milky Way You continue in your role as security analyst at Wonka Corp.  Your manager now believes there is a second employee  working with Slugworth Corp.  To continue the investigation, you’ve been asked to  create an additional directory, and copy and move several of the evidence files. </vt:lpstr>
      <vt:lpstr>PowerPoint Presentation</vt:lpstr>
      <vt:lpstr>PowerPoint Presentation</vt:lpstr>
      <vt:lpstr>PowerPoint Presentation</vt:lpstr>
      <vt:lpstr>Preview Commands</vt:lpstr>
      <vt:lpstr>Security and IT professionals often preview the contents of a files.</vt:lpstr>
      <vt:lpstr>Previewing Files Example </vt:lpstr>
      <vt:lpstr>More Less Head and Tail</vt:lpstr>
      <vt:lpstr>Modifying the Preview</vt:lpstr>
      <vt:lpstr>Demo Scenario</vt:lpstr>
      <vt:lpstr>Let’s Review</vt:lpstr>
      <vt:lpstr>Let’s Review</vt:lpstr>
      <vt:lpstr>Activity: Oh Henry, What Did You Do? You continue in your role as security analyst at Wonka Corp. Your manager identified two employees who may be working with Slugworth—Henry and Ruth—and quickly pulled some files from their computers.  You must preview the files to determine which have readable text data that can be used for analysis. </vt:lpstr>
      <vt:lpstr>PowerPoint Presentation</vt:lpstr>
      <vt:lpstr>PowerPoint Presentation</vt:lpstr>
      <vt:lpstr>Data Streams and the cat Command</vt:lpstr>
      <vt:lpstr>The cat Command</vt:lpstr>
      <vt:lpstr>The cat Command</vt:lpstr>
      <vt:lpstr>The cat Command</vt:lpstr>
      <vt:lpstr>This command does not save  the results.  To save results of the cat command, you have to redirect the data stream.</vt:lpstr>
      <vt:lpstr>PowerPoint Presentation</vt:lpstr>
      <vt:lpstr>PowerPoint Presentation</vt:lpstr>
      <vt:lpstr>stdin and stdout</vt:lpstr>
      <vt:lpstr>Back to Saving Results with cat</vt:lpstr>
      <vt:lpstr>cat with &gt;</vt:lpstr>
      <vt:lpstr>cat with &gt;</vt:lpstr>
      <vt:lpstr>cat and Data Streams:</vt:lpstr>
      <vt:lpstr>Demonstration Set Up </vt:lpstr>
      <vt:lpstr>Data Streams and the cat Command</vt:lpstr>
      <vt:lpstr>Activity: Internal Investigation: Finding the Kit cat Burglar You continue in your role as security analyst at Wonka Corp Your manager believes Henry and Ruth are sharing secret recipes and collected some files from their computers to help you build your case. You must analyze this additional data and prepare a combined evidence file for the local authorities.</vt:lpstr>
      <vt:lpstr>PowerPoint Presentation</vt:lpstr>
      <vt:lpstr>PowerPoint Presentation</vt:lpstr>
      <vt:lpstr>PowerPoint Presentation</vt:lpstr>
      <vt:lpstr>Which command do we use to  retrieve a list of all files in a folder?</vt:lpstr>
      <vt:lpstr>Which command do we use to retrieve a list of files directories? ls</vt:lpstr>
      <vt:lpstr>Which command do we use to create a folder?</vt:lpstr>
      <vt:lpstr>Which command do we use to create a folder? mkdir</vt:lpstr>
      <vt:lpstr>Which command do we use to combine multiple files? How do we save the output?</vt:lpstr>
      <vt:lpstr>Which command do we use to combine multiple files? cat How do we save the output? cat file1 file2 &gt; output_file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Sweet Is the Terminal?</dc:title>
  <cp:lastModifiedBy>shahid mirza</cp:lastModifiedBy>
  <cp:revision>2</cp:revision>
  <dcterms:modified xsi:type="dcterms:W3CDTF">2022-12-27T00:39:59Z</dcterms:modified>
</cp:coreProperties>
</file>